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324" r:id="rId5"/>
    <p:sldId id="329" r:id="rId6"/>
    <p:sldId id="360" r:id="rId7"/>
    <p:sldId id="361" r:id="rId8"/>
    <p:sldId id="362" r:id="rId9"/>
    <p:sldId id="363" r:id="rId10"/>
    <p:sldId id="364" r:id="rId11"/>
    <p:sldId id="365" r:id="rId12"/>
    <p:sldId id="366" r:id="rId13"/>
    <p:sldId id="367" r:id="rId14"/>
    <p:sldId id="368" r:id="rId15"/>
    <p:sldId id="369" r:id="rId16"/>
    <p:sldId id="352" r:id="rId17"/>
    <p:sldId id="359" r:id="rId18"/>
  </p:sldIdLst>
  <p:sldSz cx="12192000" cy="6858000"/>
  <p:notesSz cx="16256000" cy="9144000"/>
  <p:embeddedFontLst>
    <p:embeddedFont>
      <p:font typeface="Nunito Sans Black" panose="00000A00000000000000" pitchFamily="2" charset="0"/>
      <p:bold r:id="rId20"/>
      <p:boldItalic r:id="rId21"/>
    </p:embeddedFont>
    <p:embeddedFont>
      <p:font typeface="Calibri" panose="020F0502020204030204" pitchFamily="34" charset="0"/>
      <p:regular r:id="rId22"/>
      <p:bold r:id="rId23"/>
      <p:italic r:id="rId24"/>
      <p:boldItalic r:id="rId25"/>
    </p:embeddedFont>
    <p:embeddedFont>
      <p:font typeface="Nunito Sans" panose="00000500000000000000" pitchFamily="2" charset="0"/>
      <p:regular r:id="rId26"/>
      <p:bold r:id="rId27"/>
      <p:italic r:id="rId28"/>
      <p:boldItalic r:id="rId2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3FAE8-3EC9-7531-7E53-B3070C12AA7F}" v="61" dt="2023-11-28T14:32:16.641"/>
    <p1510:client id="{07999474-66D0-D42C-60A6-13FAFFC8F69F}" v="118" dt="2023-12-06T14:29:02.692"/>
    <p1510:client id="{07DAD249-EC2E-8CA0-7A6C-05C6C73F0536}" v="630" dt="2023-12-06T14:44:20.175"/>
    <p1510:client id="{11C90520-F470-48DE-8404-BCAA250102C9}" v="43" dt="2023-11-28T21:03:03.422"/>
    <p1510:client id="{2FE4460E-8E9E-9A85-124C-8CE4678192BB}" v="2" dt="2023-11-24T15:18:48.165"/>
    <p1510:client id="{3E89FE15-AEB6-F94E-0427-B4A89DD4282C}" v="989" dt="2023-11-28T14:33:11.527"/>
    <p1510:client id="{4B3E53AF-DC9B-D949-48CC-F4854DF88405}" v="443" dt="2023-11-30T16:31:13.839"/>
    <p1510:client id="{4BB777D2-ED91-0829-9418-A95B12193275}" v="222" dt="2023-12-06T15:01:33.851"/>
    <p1510:client id="{4C0A0F30-8A20-4D5E-E478-98EAE68ECF69}" v="3" dt="2023-11-24T09:59:59.939"/>
    <p1510:client id="{9A244BD9-3267-2B17-CDEC-F37A6D407A0D}" v="1957" dt="2023-11-22T14:40:26.925"/>
    <p1510:client id="{A32ADA1B-1942-3B3A-229B-74554E286001}" v="9" dt="2023-11-28T09:44:00.952"/>
    <p1510:client id="{ABB5E60F-D36F-ADA1-B3EB-AE3194E8DF14}" v="52" dt="2023-11-28T16:13:11.083"/>
    <p1510:client id="{B0119AAA-F644-8440-CBAA-91A4CD84A9CB}" v="5" dt="2023-11-30T20:53:39.446"/>
    <p1510:client id="{C3ABF4C8-F85C-D935-7D8D-3B2546A78358}" v="35" dt="2023-11-24T14:09:16.310"/>
    <p1510:client id="{CAD01E65-B19E-E09B-6D67-94E603D61682}" v="214" dt="2023-11-27T15:23:20.306"/>
    <p1510:client id="{DC3B8F55-CB9A-73C6-D57D-F602CC5A06CE}" v="19" dt="2023-11-24T14:36:09.969"/>
    <p1510:client id="{E936219B-5EF2-B767-0D11-23BB6B452E08}" v="55" dt="2023-12-06T16:24:09.9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13/12/2023</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xmlns=""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xmlns=""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xmlns=""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xmlns=""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xmlns=""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xmlns=""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xmlns=""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xmlns=""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xmlns=""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xmlns=""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xmlns=""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xmlns=""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xmlns=""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xmlns=""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xmlns=""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xmlns=""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xmlns=""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xmlns=""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xmlns=""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xmlns=""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xmlns=""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xmlns=""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xmlns=""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xmlns=""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xmlns=""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xmlns=""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xmlns=""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xmlns=""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xmlns=""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xmlns=""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xmlns=""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xmlns=""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xmlns=""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xmlns=""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xmlns=""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xmlns=""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xmlns=""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xmlns=""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xmlns=""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xmlns=""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xmlns=""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xmlns=""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xmlns=""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xmlns=""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xmlns=""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xmlns=""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xmlns=""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xmlns=""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xmlns=""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xmlns=""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xmlns=""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015AF02-28AF-664A-8246-ED591CCD05CB}"/>
              </a:ext>
            </a:extLst>
          </p:cNvPr>
          <p:cNvSpPr>
            <a:spLocks noGrp="1"/>
          </p:cNvSpPr>
          <p:nvPr>
            <p:ph type="body" sz="quarter" idx="10"/>
          </p:nvPr>
        </p:nvSpPr>
        <p:spPr>
          <a:xfrm>
            <a:off x="317998" y="359569"/>
            <a:ext cx="11213602" cy="1307084"/>
          </a:xfrm>
        </p:spPr>
        <p:txBody>
          <a:bodyPr vert="horz" lIns="0" tIns="0" rIns="0" bIns="0" rtlCol="0" anchor="t">
            <a:noAutofit/>
          </a:bodyPr>
          <a:lstStyle/>
          <a:p>
            <a:r>
              <a:rPr lang="en-US" sz="4000" dirty="0">
                <a:latin typeface="Nunito Sans Black"/>
              </a:rPr>
              <a:t>Discussion Guide: Setting up and running a </a:t>
            </a:r>
            <a:r>
              <a:rPr lang="en-US" sz="4000" dirty="0" smtClean="0">
                <a:latin typeface="Nunito Sans Black"/>
              </a:rPr>
              <a:t>        Volunteering</a:t>
            </a:r>
            <a:r>
              <a:rPr lang="en-US" sz="4000" dirty="0">
                <a:latin typeface="Nunito Sans Black"/>
              </a:rPr>
              <a:t> Development Team</a:t>
            </a:r>
            <a:endParaRPr lang="en-GB" sz="4000" dirty="0"/>
          </a:p>
        </p:txBody>
      </p:sp>
      <p:sp>
        <p:nvSpPr>
          <p:cNvPr id="5" name="Title 1">
            <a:extLst>
              <a:ext uri="{FF2B5EF4-FFF2-40B4-BE49-F238E27FC236}">
                <a16:creationId xmlns:a16="http://schemas.microsoft.com/office/drawing/2014/main" xmlns="" id="{7FC61F4A-AD47-1525-A799-34C1BC55036E}"/>
              </a:ext>
            </a:extLst>
          </p:cNvPr>
          <p:cNvSpPr txBox="1">
            <a:spLocks/>
          </p:cNvSpPr>
          <p:nvPr/>
        </p:nvSpPr>
        <p:spPr>
          <a:xfrm>
            <a:off x="325104" y="1674935"/>
            <a:ext cx="11213602" cy="4278094"/>
          </a:xfrm>
          <a:prstGeom prst="rect">
            <a:avLst/>
          </a:prstGeom>
        </p:spPr>
        <p:txBody>
          <a:bodyPr wrap="square" lIns="0" tIns="0" rIns="0" bIns="0" anchor="b">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r>
              <a:rPr lang="en-GB" sz="1600" b="1"/>
              <a:t>How to use this discussion guide: </a:t>
            </a:r>
            <a:r>
              <a:rPr lang="en-GB" sz="1600"/>
              <a:t/>
            </a:r>
            <a:br>
              <a:rPr lang="en-GB" sz="1600"/>
            </a:br>
            <a:endParaRPr lang="en-GB" sz="1600"/>
          </a:p>
          <a:p>
            <a:r>
              <a:rPr lang="en-GB" sz="1600">
                <a:ea typeface="+mn-lt"/>
                <a:cs typeface="+mn-lt"/>
              </a:rPr>
              <a:t>Every District and County/Area/Region (Scotland) is different and how you volunteer together to make sure all volunteers in your patch have a fantastic volunteering experience may vary. </a:t>
            </a:r>
            <a:endParaRPr lang="en-GB"/>
          </a:p>
          <a:p>
            <a:endParaRPr lang="en-GB"/>
          </a:p>
          <a:p>
            <a:r>
              <a:rPr lang="en-GB" sz="1600">
                <a:ea typeface="+mn-lt"/>
                <a:cs typeface="+mn-lt"/>
              </a:rPr>
              <a:t>This guide has discussion questions to help you reflect</a:t>
            </a:r>
            <a:r>
              <a:rPr lang="en-GB" sz="1600">
                <a:solidFill>
                  <a:srgbClr val="000000"/>
                </a:solidFill>
                <a:ea typeface="+mn-lt"/>
                <a:cs typeface="+mn-lt"/>
              </a:rPr>
              <a:t> on </a:t>
            </a:r>
            <a:r>
              <a:rPr lang="en-GB" sz="1600">
                <a:ea typeface="+mn-lt"/>
                <a:cs typeface="+mn-lt"/>
              </a:rPr>
              <a:t>how you want to set up and run your</a:t>
            </a:r>
            <a:r>
              <a:rPr lang="en-GB" sz="1600">
                <a:solidFill>
                  <a:srgbClr val="000000"/>
                </a:solidFill>
                <a:ea typeface="+mn-lt"/>
                <a:cs typeface="+mn-lt"/>
              </a:rPr>
              <a:t> team</a:t>
            </a:r>
            <a:r>
              <a:rPr lang="en-GB" sz="1600">
                <a:ea typeface="+mn-lt"/>
                <a:cs typeface="+mn-lt"/>
              </a:rPr>
              <a:t>. </a:t>
            </a:r>
            <a:r>
              <a:rPr lang="en-GB" sz="1600">
                <a:solidFill>
                  <a:srgbClr val="000000"/>
                </a:solidFill>
                <a:ea typeface="+mn-lt"/>
                <a:cs typeface="+mn-lt"/>
              </a:rPr>
              <a:t>There are also some examples of how others have approached the questions for extra inspiration.</a:t>
            </a:r>
            <a:endParaRPr lang="en-GB"/>
          </a:p>
          <a:p>
            <a:endParaRPr lang="en-GB" sz="1600">
              <a:ea typeface="+mn-lt"/>
              <a:cs typeface="+mn-lt"/>
            </a:endParaRPr>
          </a:p>
          <a:p>
            <a:r>
              <a:rPr lang="en-GB" sz="1600">
                <a:ea typeface="+mn-lt"/>
                <a:cs typeface="+mn-lt"/>
              </a:rPr>
              <a:t>There’s also a space for you to write down your reflections.  </a:t>
            </a:r>
            <a:endParaRPr lang="en-GB"/>
          </a:p>
          <a:p>
            <a:endParaRPr lang="en-GB"/>
          </a:p>
          <a:p>
            <a:r>
              <a:rPr lang="en-GB" sz="1600">
                <a:ea typeface="+mn-lt"/>
                <a:cs typeface="+mn-lt"/>
              </a:rPr>
              <a:t>You can use these slides at an online team meeting or print it out for a face-to-face discussion.  </a:t>
            </a:r>
            <a:endParaRPr lang="en-GB"/>
          </a:p>
          <a:p>
            <a:endParaRPr lang="en-GB"/>
          </a:p>
          <a:p>
            <a:r>
              <a:rPr lang="en-GB" sz="1600">
                <a:ea typeface="+mn-lt"/>
                <a:cs typeface="+mn-lt"/>
              </a:rPr>
              <a:t>The 11 discussion points are split into 2 sections:  </a:t>
            </a:r>
            <a:endParaRPr lang="en-GB"/>
          </a:p>
          <a:p>
            <a:endParaRPr lang="en-GB"/>
          </a:p>
          <a:p>
            <a:pPr marL="285750" indent="-285750">
              <a:buFont typeface="Arial"/>
              <a:buChar char="•"/>
            </a:pPr>
            <a:r>
              <a:rPr lang="en-GB" sz="1600">
                <a:ea typeface="+mn-lt"/>
                <a:cs typeface="+mn-lt"/>
              </a:rPr>
              <a:t>Completing the team tasks (slides 2-8): Questions to help you reflect on what the team needs to do </a:t>
            </a:r>
            <a:endParaRPr lang="en-GB"/>
          </a:p>
          <a:p>
            <a:pPr marL="285750" indent="-285750">
              <a:buFont typeface="Arial"/>
              <a:buChar char="•"/>
            </a:pPr>
            <a:r>
              <a:rPr lang="en-GB" sz="1600">
                <a:ea typeface="+mn-lt"/>
                <a:cs typeface="+mn-lt"/>
              </a:rPr>
              <a:t>Volunteering together (slides 9-12): Questions to help you reflect on how you volunteer as a team</a:t>
            </a:r>
          </a:p>
          <a:p>
            <a:pPr marL="285750" indent="-285750">
              <a:buFont typeface="Arial"/>
              <a:buChar char="•"/>
            </a:pPr>
            <a:endParaRPr lang="en-GB" sz="1600"/>
          </a:p>
          <a:p>
            <a:r>
              <a:rPr lang="en-GB" sz="1600"/>
              <a:t>There's a summary of all questions on slides 13-14.</a:t>
            </a:r>
          </a:p>
        </p:txBody>
      </p:sp>
    </p:spTree>
    <p:extLst>
      <p:ext uri="{BB962C8B-B14F-4D97-AF65-F5344CB8AC3E}">
        <p14:creationId xmlns:p14="http://schemas.microsoft.com/office/powerpoint/2010/main" val="224463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1710082"/>
            <a:ext cx="5609734"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a:solidFill>
                  <a:srgbClr val="000000"/>
                </a:solidFill>
              </a:rPr>
              <a:t>Some examples to inspire the team:</a:t>
            </a:r>
          </a:p>
          <a:p>
            <a:endParaRPr lang="en-GB" sz="1400" b="1">
              <a:solidFill>
                <a:srgbClr val="000000"/>
              </a:solidFill>
            </a:endParaRPr>
          </a:p>
          <a:p>
            <a:pPr marL="285750" indent="-171450">
              <a:buFont typeface="Arial,Sans-Serif"/>
              <a:buChar char="•"/>
            </a:pPr>
            <a:r>
              <a:rPr lang="en-GB" sz="1400">
                <a:solidFill>
                  <a:srgbClr val="404040"/>
                </a:solidFill>
              </a:rPr>
              <a:t>Discuss what accreditations this team might need to share tasks </a:t>
            </a:r>
            <a:endParaRPr lang="en-GB" sz="1400">
              <a:solidFill>
                <a:srgbClr val="FFFFFF"/>
              </a:solidFill>
            </a:endParaRPr>
          </a:p>
          <a:p>
            <a:pPr marL="285750" indent="-171450">
              <a:buFont typeface="Arial,Sans-Serif"/>
              <a:buChar char="•"/>
            </a:pPr>
            <a:r>
              <a:rPr lang="en-GB" sz="1400">
                <a:solidFill>
                  <a:srgbClr val="404040"/>
                </a:solidFill>
              </a:rPr>
              <a:t>Identify volunteers who might be interested in getting these accreditations  </a:t>
            </a:r>
            <a:endParaRPr lang="en-GB"/>
          </a:p>
          <a:p>
            <a:pPr marL="285750" indent="-171450">
              <a:buFont typeface="Arial,Sans-Serif"/>
              <a:buChar char="•"/>
            </a:pPr>
            <a:r>
              <a:rPr lang="en-GB" sz="1400">
                <a:solidFill>
                  <a:srgbClr val="404040"/>
                </a:solidFill>
              </a:rPr>
              <a:t>Decide if volunteers with accreditations will be part of the Volunteering Development Team  </a:t>
            </a:r>
            <a:endParaRPr lang="en-GB"/>
          </a:p>
          <a:p>
            <a:pPr marL="285750" indent="-171450">
              <a:buFont typeface="Arial,Sans-Serif"/>
              <a:buChar char="•"/>
            </a:pPr>
            <a:r>
              <a:rPr lang="en-GB" sz="1400">
                <a:solidFill>
                  <a:srgbClr val="404040"/>
                </a:solidFill>
              </a:rPr>
              <a:t>Agree on how you’ll communicate with volunteers with accreditations and set up communication channels </a:t>
            </a:r>
            <a:endParaRPr lang="en-GB"/>
          </a:p>
          <a:p>
            <a:pPr marL="285750" indent="-171450">
              <a:buFont typeface="Arial,Sans-Serif"/>
              <a:buChar char="•"/>
            </a:pPr>
            <a:r>
              <a:rPr lang="en-GB" sz="1400">
                <a:solidFill>
                  <a:srgbClr val="404040"/>
                </a:solidFill>
              </a:rPr>
              <a:t>Agree on how you'll create opportunities for volunteers with accreditations to share top tips amongst them</a:t>
            </a:r>
            <a:endParaRPr lang="en-GB"/>
          </a:p>
          <a:p>
            <a:pPr marL="171450" indent="-171450">
              <a:buFont typeface="Arial" panose="020B0604020202020204" pitchFamily="34" charset="0"/>
              <a:buChar char="•"/>
            </a:pPr>
            <a:endParaRPr lang="en-GB" sz="140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share and coordinate Volunteering Development Team accreditations within and outside the team?</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Volunteering together</a:t>
            </a:r>
            <a:endParaRPr lang="en-GB" sz="1800"/>
          </a:p>
        </p:txBody>
      </p:sp>
      <p:cxnSp>
        <p:nvCxnSpPr>
          <p:cNvPr id="40" name="Straight Connector 39"/>
          <p:cNvCxnSpPr/>
          <p:nvPr/>
        </p:nvCxnSpPr>
        <p:spPr>
          <a:xfrm>
            <a:off x="6337300" y="24220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1710082"/>
            <a:ext cx="5445760"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67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2105550"/>
            <a:ext cx="5609734" cy="4521728"/>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dirty="0">
                <a:solidFill>
                  <a:srgbClr val="000000"/>
                </a:solidFill>
              </a:rPr>
              <a:t>Some examples to inspire the team:</a:t>
            </a:r>
          </a:p>
          <a:p>
            <a:endParaRPr lang="en-GB" sz="1400" b="1">
              <a:solidFill>
                <a:srgbClr val="000000"/>
              </a:solidFill>
            </a:endParaRPr>
          </a:p>
          <a:p>
            <a:pPr marL="285750" indent="-171450">
              <a:buFont typeface="Arial,Sans-Serif"/>
              <a:buChar char="•"/>
            </a:pPr>
            <a:r>
              <a:rPr lang="en-GB" sz="1400" dirty="0">
                <a:solidFill>
                  <a:srgbClr val="404040"/>
                </a:solidFill>
              </a:rPr>
              <a:t>Organise quarterly catch up meetings with District or  County/Area/Region (Scotland) Team Leaders to celebrate  success and discuss challenges </a:t>
            </a:r>
            <a:endParaRPr lang="en-GB" sz="1400" dirty="0">
              <a:solidFill>
                <a:srgbClr val="FFFFFF"/>
              </a:solidFill>
            </a:endParaRPr>
          </a:p>
          <a:p>
            <a:pPr marL="285750" indent="-171450">
              <a:buFont typeface="Arial,Sans-Serif"/>
              <a:buChar char="•"/>
            </a:pPr>
            <a:r>
              <a:rPr lang="en-GB" sz="1400" dirty="0">
                <a:solidFill>
                  <a:srgbClr val="404040"/>
                </a:solidFill>
              </a:rPr>
              <a:t>Set up closed social media groups with Team Leaders to share updates and ask for support </a:t>
            </a:r>
            <a:endParaRPr lang="en-GB" dirty="0"/>
          </a:p>
          <a:p>
            <a:pPr marL="285750" indent="-171450">
              <a:buFont typeface="Arial,Sans-Serif"/>
              <a:buChar char="•"/>
            </a:pPr>
            <a:r>
              <a:rPr lang="en-GB" sz="1400" dirty="0">
                <a:solidFill>
                  <a:srgbClr val="404040"/>
                </a:solidFill>
              </a:rPr>
              <a:t>Invite District or County/Area/Region (Scotland) Team Leaders to meet with the Volunteering Development Team Leaders as part of their induction </a:t>
            </a:r>
            <a:endParaRPr lang="en-GB" dirty="0"/>
          </a:p>
          <a:p>
            <a:pPr marL="285750" indent="-171450">
              <a:buFont typeface="Arial,Sans-Serif"/>
              <a:buChar char="•"/>
            </a:pPr>
            <a:r>
              <a:rPr lang="en-GB" sz="1400" dirty="0">
                <a:solidFill>
                  <a:srgbClr val="404040"/>
                </a:solidFill>
              </a:rPr>
              <a:t>Organise a yearly get together with District or  County/Area/Region (Scotland) Team Leaders to discuss how  things are going and check where you can combine efforts to avoid duplication of tasks</a:t>
            </a:r>
            <a:endParaRPr lang="en-GB" dirty="0"/>
          </a:p>
          <a:p>
            <a:pPr marL="171450" indent="-171450">
              <a:buFont typeface="Arial" panose="020B0604020202020204" pitchFamily="34" charset="0"/>
              <a:buChar char="•"/>
            </a:pPr>
            <a:endParaRPr lang="en-GB" sz="140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7414DC"/>
                </a:solidFill>
                <a:ea typeface="+mn-lt"/>
                <a:cs typeface="Calibri"/>
              </a:rPr>
              <a:t>How will this team combine efforts with the Support Team, Programme Team, Leadership team, 14-24 Team (and other teams) to support a great volunteer experience?</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Volunteering together</a:t>
            </a:r>
            <a:endParaRPr lang="en-GB" sz="1800"/>
          </a:p>
        </p:txBody>
      </p: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2105550"/>
            <a:ext cx="5445760" cy="4521728"/>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54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2105550"/>
            <a:ext cx="5609734" cy="4521728"/>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dirty="0">
                <a:solidFill>
                  <a:srgbClr val="000000"/>
                </a:solidFill>
              </a:rPr>
              <a:t>Some examples to inspire the team:</a:t>
            </a:r>
          </a:p>
          <a:p>
            <a:endParaRPr lang="en-GB" sz="1400" b="1">
              <a:solidFill>
                <a:srgbClr val="000000"/>
              </a:solidFill>
            </a:endParaRPr>
          </a:p>
          <a:p>
            <a:pPr marL="285750" indent="-171450">
              <a:buFont typeface="Arial,Sans-Serif"/>
              <a:buChar char="•"/>
            </a:pPr>
            <a:r>
              <a:rPr lang="en-GB" sz="1400" dirty="0">
                <a:solidFill>
                  <a:srgbClr val="404040"/>
                </a:solidFill>
              </a:rPr>
              <a:t>Reach out to a neighbouring District or County/Area/Region (Scotland) to organise meet ups to share top tips </a:t>
            </a:r>
            <a:endParaRPr lang="en-GB" sz="1400" dirty="0">
              <a:solidFill>
                <a:srgbClr val="FFFFFF"/>
              </a:solidFill>
            </a:endParaRPr>
          </a:p>
          <a:p>
            <a:pPr marL="285750" indent="-171450">
              <a:buFont typeface="Arial,Sans-Serif"/>
              <a:buChar char="•"/>
            </a:pPr>
            <a:r>
              <a:rPr lang="en-GB" sz="1400" dirty="0">
                <a:solidFill>
                  <a:srgbClr val="404040"/>
                </a:solidFill>
              </a:rPr>
              <a:t>Offer drop-in sessions for other </a:t>
            </a:r>
            <a:r>
              <a:rPr lang="en-GB" sz="1400">
                <a:solidFill>
                  <a:srgbClr val="404040"/>
                </a:solidFill>
              </a:rPr>
              <a:t>Volunteering Development  Team Leaders and Lead </a:t>
            </a:r>
            <a:r>
              <a:rPr lang="en-GB" sz="1400" dirty="0">
                <a:solidFill>
                  <a:srgbClr val="404040"/>
                </a:solidFill>
              </a:rPr>
              <a:t>Volunteers to ask questions and share ideas </a:t>
            </a:r>
            <a:endParaRPr lang="en-GB" dirty="0"/>
          </a:p>
          <a:p>
            <a:pPr marL="285750" indent="-171450">
              <a:buFont typeface="Arial,Sans-Serif"/>
              <a:buChar char="•"/>
            </a:pPr>
            <a:r>
              <a:rPr lang="en-GB" sz="1400" dirty="0">
                <a:solidFill>
                  <a:srgbClr val="404040"/>
                </a:solidFill>
              </a:rPr>
              <a:t>Organise a regional Volunteering Development Team meet up or event </a:t>
            </a:r>
            <a:endParaRPr lang="en-GB" dirty="0"/>
          </a:p>
          <a:p>
            <a:pPr marL="285750" indent="-171450">
              <a:buFont typeface="Arial,Sans-Serif"/>
              <a:buChar char="•"/>
            </a:pPr>
            <a:r>
              <a:rPr lang="en-GB" sz="1400" dirty="0">
                <a:solidFill>
                  <a:srgbClr val="404040"/>
                </a:solidFill>
              </a:rPr>
              <a:t>Set up a closed social media channel with other Volunteering  Development Team Leaders</a:t>
            </a:r>
            <a:endParaRPr lang="en-GB" dirty="0"/>
          </a:p>
          <a:p>
            <a:pPr marL="171450" indent="-171450">
              <a:buFont typeface="Arial" panose="020B0604020202020204" pitchFamily="34" charset="0"/>
              <a:buChar char="•"/>
            </a:pPr>
            <a:endParaRPr lang="en-GB" sz="140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collaborate with other District and County/Area/Region (Scotland) volunteering Development Teams to share best practice and top tips?</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Volunteering together</a:t>
            </a:r>
            <a:endParaRPr lang="en-GB" sz="1800"/>
          </a:p>
        </p:txBody>
      </p: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2105550"/>
            <a:ext cx="5445760" cy="4521728"/>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6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85482FA2-8E37-A74E-89DC-A3387B482835}"/>
              </a:ext>
            </a:extLst>
          </p:cNvPr>
          <p:cNvSpPr txBox="1">
            <a:spLocks/>
          </p:cNvSpPr>
          <p:nvPr/>
        </p:nvSpPr>
        <p:spPr>
          <a:xfrm>
            <a:off x="356098" y="2126478"/>
            <a:ext cx="11213602" cy="4093428"/>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171450" indent="-171450" fontAlgn="base">
              <a:buFont typeface="Arial" panose="020B0604020202020204" pitchFamily="34" charset="0"/>
              <a:buChar char="•"/>
            </a:pPr>
            <a:r>
              <a:rPr lang="en-GB" sz="1600" dirty="0">
                <a:solidFill>
                  <a:srgbClr val="000000"/>
                </a:solidFill>
                <a:latin typeface="Nunito Sans"/>
              </a:rPr>
              <a:t>How will this team support Lead Volunteers and Team Leaders to recruit and support new volunteers in their first six months?</a:t>
            </a:r>
            <a:endParaRPr lang="en-US" sz="1600" dirty="0">
              <a:solidFill>
                <a:srgbClr val="000000"/>
              </a:solidFill>
            </a:endParaRPr>
          </a:p>
          <a:p>
            <a:pPr marL="171450" indent="-171450" fontAlgn="base">
              <a:buFont typeface="Arial" panose="020B0604020202020204" pitchFamily="34" charset="0"/>
              <a:buChar char="•"/>
            </a:pPr>
            <a:endParaRPr lang="en-GB" sz="1600" dirty="0"/>
          </a:p>
          <a:p>
            <a:pPr marL="171450" indent="-171450" fontAlgn="base">
              <a:buFont typeface="Arial" panose="020B0604020202020204" pitchFamily="34" charset="0"/>
              <a:buChar char="•"/>
            </a:pPr>
            <a:r>
              <a:rPr lang="en-GB" sz="1600" dirty="0">
                <a:latin typeface="Nunito Sans"/>
              </a:rPr>
              <a:t>How will this team support everyone to follow our approach to safe volunteer recruitment and appointments?  </a:t>
            </a:r>
          </a:p>
          <a:p>
            <a:pPr marL="171450" indent="-171450" fontAlgn="base">
              <a:buFont typeface="Arial" panose="020B0604020202020204" pitchFamily="34" charset="0"/>
              <a:buChar char="•"/>
            </a:pPr>
            <a:endParaRPr lang="en-GB" sz="1600" dirty="0"/>
          </a:p>
          <a:p>
            <a:pPr marL="171450" indent="-171450" fontAlgn="base">
              <a:buFont typeface="Arial" panose="020B0604020202020204" pitchFamily="34" charset="0"/>
              <a:buChar char="•"/>
            </a:pPr>
            <a:r>
              <a:rPr lang="en-GB" sz="1600" dirty="0">
                <a:latin typeface="Nunito Sans"/>
              </a:rPr>
              <a:t>How will this team support and encourage Team Leaders and Lead Volunteers to do regular reviews with their team members and help them feel confident in doing them? </a:t>
            </a:r>
          </a:p>
          <a:p>
            <a:pPr marL="171450" indent="-171450" fontAlgn="base">
              <a:buFont typeface="Arial" panose="020B0604020202020204" pitchFamily="34" charset="0"/>
              <a:buChar char="•"/>
            </a:pPr>
            <a:endParaRPr lang="en-GB" sz="1600" dirty="0"/>
          </a:p>
          <a:p>
            <a:pPr marL="171450" indent="-171450" fontAlgn="base">
              <a:buFont typeface="Arial" panose="020B0604020202020204" pitchFamily="34" charset="0"/>
              <a:buChar char="•"/>
            </a:pPr>
            <a:r>
              <a:rPr lang="en-GB" sz="1600" dirty="0">
                <a:latin typeface="Nunito Sans"/>
              </a:rPr>
              <a:t>How will this team support the induction of Lead Volunteers and other Leadership Team Members? </a:t>
            </a:r>
            <a:endParaRPr lang="en-GB" sz="1600" dirty="0"/>
          </a:p>
          <a:p>
            <a:pPr marL="171450" indent="-171450" fontAlgn="base">
              <a:buFont typeface="Arial" panose="020B0604020202020204" pitchFamily="34" charset="0"/>
              <a:buChar char="•"/>
            </a:pPr>
            <a:endParaRPr lang="en-GB" sz="1600" dirty="0">
              <a:solidFill>
                <a:srgbClr val="000000"/>
              </a:solidFill>
              <a:latin typeface="Nunito Sans"/>
            </a:endParaRPr>
          </a:p>
          <a:p>
            <a:pPr marL="171450" indent="-171450" fontAlgn="base">
              <a:buFont typeface="Arial" panose="020B0604020202020204" pitchFamily="34" charset="0"/>
              <a:buChar char="•"/>
            </a:pPr>
            <a:r>
              <a:rPr lang="en-GB" sz="1600" dirty="0" smtClean="0">
                <a:solidFill>
                  <a:srgbClr val="000000"/>
                </a:solidFill>
                <a:latin typeface="Nunito Sans"/>
              </a:rPr>
              <a:t>How </a:t>
            </a:r>
            <a:r>
              <a:rPr lang="en-GB" sz="1600" dirty="0">
                <a:solidFill>
                  <a:srgbClr val="000000"/>
                </a:solidFill>
                <a:latin typeface="Nunito Sans"/>
              </a:rPr>
              <a:t>will this team support volunteers to identify their learning needs and complete their learning?</a:t>
            </a:r>
          </a:p>
          <a:p>
            <a:pPr marL="171450" indent="-171450" fontAlgn="base">
              <a:buFont typeface="Arial" panose="020B0604020202020204" pitchFamily="34" charset="0"/>
              <a:buChar char="•"/>
            </a:pPr>
            <a:endParaRPr lang="en-GB" sz="1600" dirty="0"/>
          </a:p>
          <a:p>
            <a:pPr marL="171450" indent="-171450" fontAlgn="base">
              <a:buFont typeface="Arial" panose="020B0604020202020204" pitchFamily="34" charset="0"/>
              <a:buChar char="•"/>
            </a:pPr>
            <a:r>
              <a:rPr lang="en-GB" sz="1600" dirty="0">
                <a:latin typeface="Nunito Sans"/>
              </a:rPr>
              <a:t>How will this team collaborate with Team Leaders, Lead Volunteers and Chairs to celebrate and recognise our volunteers, and thank them appropriately when they leave Scouts? </a:t>
            </a:r>
          </a:p>
          <a:p>
            <a:pPr marL="171450" indent="-171450" fontAlgn="base">
              <a:buFont typeface="Arial" panose="020B0604020202020204" pitchFamily="34" charset="0"/>
              <a:buChar char="•"/>
            </a:pPr>
            <a:endParaRPr lang="en-GB" sz="1600" dirty="0"/>
          </a:p>
          <a:p>
            <a:pPr marL="171450" indent="-171450" fontAlgn="base">
              <a:buFont typeface="Arial" panose="020B0604020202020204" pitchFamily="34" charset="0"/>
              <a:buChar char="•"/>
            </a:pPr>
            <a:r>
              <a:rPr lang="en-GB" sz="1600" dirty="0">
                <a:latin typeface="Nunito Sans"/>
              </a:rPr>
              <a:t>How will this team make sure volunteers are nominated for and receive their awards? </a:t>
            </a:r>
          </a:p>
        </p:txBody>
      </p:sp>
      <p:sp>
        <p:nvSpPr>
          <p:cNvPr id="7" name="Text Placeholder 3">
            <a:extLst>
              <a:ext uri="{FF2B5EF4-FFF2-40B4-BE49-F238E27FC236}">
                <a16:creationId xmlns:a16="http://schemas.microsoft.com/office/drawing/2014/main" xmlns="" id="{0015AF02-28AF-664A-8246-ED591CCD05CB}"/>
              </a:ext>
            </a:extLst>
          </p:cNvPr>
          <p:cNvSpPr>
            <a:spLocks noGrp="1"/>
          </p:cNvSpPr>
          <p:nvPr>
            <p:ph type="body" sz="quarter" idx="4294967295"/>
          </p:nvPr>
        </p:nvSpPr>
        <p:spPr>
          <a:xfrm>
            <a:off x="317998" y="359569"/>
            <a:ext cx="11213602" cy="567686"/>
          </a:xfrm>
          <a:prstGeom prst="rect">
            <a:avLst/>
          </a:prstGeom>
        </p:spPr>
        <p:txBody>
          <a:bodyPr vert="horz" lIns="0" tIns="0" rIns="0" bIns="0" rtlCol="0" anchor="t">
            <a:noAutofit/>
          </a:bodyPr>
          <a:lstStyle/>
          <a:p>
            <a:pPr marL="10795" indent="0">
              <a:buNone/>
            </a:pPr>
            <a:r>
              <a:rPr lang="en-US" sz="3600">
                <a:solidFill>
                  <a:srgbClr val="7414DC"/>
                </a:solidFill>
                <a:latin typeface="Nunito Sans Black"/>
              </a:rPr>
              <a:t>Summary</a:t>
            </a:r>
            <a:endParaRPr lang="en-US">
              <a:latin typeface="Nunito Sans"/>
            </a:endParaRPr>
          </a:p>
        </p:txBody>
      </p:sp>
      <p:sp>
        <p:nvSpPr>
          <p:cNvPr id="3" name="Text Placeholder 3">
            <a:extLst>
              <a:ext uri="{FF2B5EF4-FFF2-40B4-BE49-F238E27FC236}">
                <a16:creationId xmlns:a16="http://schemas.microsoft.com/office/drawing/2014/main" xmlns="" id="{68A8D2DC-864F-9362-0EE9-C5832A73469E}"/>
              </a:ext>
            </a:extLst>
          </p:cNvPr>
          <p:cNvSpPr txBox="1">
            <a:spLocks/>
          </p:cNvSpPr>
          <p:nvPr/>
        </p:nvSpPr>
        <p:spPr>
          <a:xfrm>
            <a:off x="317998" y="1141889"/>
            <a:ext cx="11213602" cy="567686"/>
          </a:xfrm>
          <a:prstGeom prst="rect">
            <a:avLst/>
          </a:prstGeom>
        </p:spPr>
        <p:txBody>
          <a:bodyPr vert="horz" lIns="0" tIns="0" rIns="0" bIns="0" rtlCol="0" anchor="t">
            <a:noAutofit/>
          </a:bodyPr>
          <a:lst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indent="0" defTabSz="914400">
              <a:buFont typeface="Arial" panose="020B0604020202020204" pitchFamily="34" charset="0"/>
              <a:buNone/>
            </a:pPr>
            <a:r>
              <a:rPr lang="en-US" sz="2800" kern="0">
                <a:solidFill>
                  <a:srgbClr val="7414DC"/>
                </a:solidFill>
                <a:latin typeface="Nunito Sans Black"/>
              </a:rPr>
              <a:t>Completing the team tasks</a:t>
            </a:r>
            <a:endParaRPr lang="en-US" sz="2800" kern="0">
              <a:solidFill>
                <a:sysClr val="windowText" lastClr="000000"/>
              </a:solidFill>
              <a:latin typeface="Nunito Sans Black"/>
            </a:endParaRPr>
          </a:p>
        </p:txBody>
      </p:sp>
      <p:sp>
        <p:nvSpPr>
          <p:cNvPr id="4" name="Subtitle 2">
            <a:extLst>
              <a:ext uri="{FF2B5EF4-FFF2-40B4-BE49-F238E27FC236}">
                <a16:creationId xmlns:a16="http://schemas.microsoft.com/office/drawing/2014/main" xmlns="" id="{79AC846E-54B1-0A70-F943-C26EABB33211}"/>
              </a:ext>
            </a:extLst>
          </p:cNvPr>
          <p:cNvSpPr txBox="1">
            <a:spLocks/>
          </p:cNvSpPr>
          <p:nvPr/>
        </p:nvSpPr>
        <p:spPr>
          <a:xfrm>
            <a:off x="357756" y="1666046"/>
            <a:ext cx="7333363" cy="246221"/>
          </a:xfrm>
          <a:prstGeom prst="rect">
            <a:avLst/>
          </a:prstGeom>
        </p:spPr>
        <p:txBody>
          <a:bodyPr vert="horz"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r>
              <a:rPr lang="en-GB" sz="1600" b="1">
                <a:ea typeface="+mn-lt"/>
                <a:cs typeface="+mn-lt"/>
              </a:rPr>
              <a:t>Questions to help you reflect on what the team needs to do</a:t>
            </a:r>
            <a:endParaRPr lang="en-GB" sz="1600">
              <a:ea typeface="+mn-lt"/>
              <a:cs typeface="+mn-lt"/>
            </a:endParaRPr>
          </a:p>
        </p:txBody>
      </p:sp>
    </p:spTree>
    <p:extLst>
      <p:ext uri="{BB962C8B-B14F-4D97-AF65-F5344CB8AC3E}">
        <p14:creationId xmlns:p14="http://schemas.microsoft.com/office/powerpoint/2010/main" val="19814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85482FA2-8E37-A74E-89DC-A3387B482835}"/>
              </a:ext>
            </a:extLst>
          </p:cNvPr>
          <p:cNvSpPr txBox="1">
            <a:spLocks/>
          </p:cNvSpPr>
          <p:nvPr/>
        </p:nvSpPr>
        <p:spPr>
          <a:xfrm>
            <a:off x="356098" y="2058443"/>
            <a:ext cx="11213602" cy="2292935"/>
          </a:xfrm>
          <a:prstGeom prst="rect">
            <a:avLst/>
          </a:prstGeom>
        </p:spPr>
        <p:txBody>
          <a:bodyPr wrap="square" lIns="0" tIns="0" rIns="0" bIns="0" anchor="b">
            <a:spAutoFit/>
          </a:bodyPr>
          <a:lstStyle>
            <a:lvl1pPr marL="9525" algn="l" defTabSz="685800" rtl="0" eaLnBrk="1" latinLnBrk="0" hangingPunct="1">
              <a:lnSpc>
                <a:spcPct val="100000"/>
              </a:lnSpc>
              <a:spcBef>
                <a:spcPts val="75"/>
              </a:spcBef>
              <a:defRPr lang="en-US" sz="1350" b="0" i="0" kern="1200" spc="-4">
                <a:solidFill>
                  <a:schemeClr val="tx1"/>
                </a:solidFill>
                <a:latin typeface="Nunito Sans" charset="0"/>
                <a:ea typeface="Nunito Sans" charset="0"/>
                <a:cs typeface="Nunito Sans" charset="0"/>
              </a:defRPr>
            </a:lvl1pPr>
          </a:lstStyle>
          <a:p>
            <a:pPr marL="171450" indent="-171450">
              <a:buFont typeface="Arial" panose="020B0604020202020204" pitchFamily="34" charset="0"/>
              <a:buChar char="•"/>
            </a:pPr>
            <a:r>
              <a:rPr lang="en-GB" sz="1600">
                <a:latin typeface="Nunito Sans"/>
              </a:rPr>
              <a:t>How will this team volunteer together to do their tasks as one team? </a:t>
            </a:r>
            <a:endParaRPr lang="en-US"/>
          </a:p>
          <a:p>
            <a:pPr marL="0"/>
            <a:endParaRPr lang="en-GB" sz="1600"/>
          </a:p>
          <a:p>
            <a:pPr marL="171450" indent="-171450">
              <a:buFont typeface="Arial" panose="020B0604020202020204" pitchFamily="34" charset="0"/>
              <a:buChar char="•"/>
            </a:pPr>
            <a:r>
              <a:rPr lang="en-GB" sz="1600">
                <a:latin typeface="Nunito Sans"/>
              </a:rPr>
              <a:t>How will this team share and coordinate Volunteering Development Team accreditations within and outside the team?   </a:t>
            </a:r>
            <a:endParaRPr lang="en-GB" sz="1600"/>
          </a:p>
          <a:p>
            <a:pPr marL="0"/>
            <a:endParaRPr lang="en-GB" sz="1600"/>
          </a:p>
          <a:p>
            <a:pPr marL="171450" indent="-171450">
              <a:buFont typeface="Arial" panose="020B0604020202020204" pitchFamily="34" charset="0"/>
              <a:buChar char="•"/>
            </a:pPr>
            <a:r>
              <a:rPr lang="en-GB" sz="1600">
                <a:latin typeface="Nunito Sans"/>
              </a:rPr>
              <a:t>How will this team collaborate with other District and County/Area/Region (Scotland) Volunteering Development Teams to share best practice and top tips? </a:t>
            </a:r>
            <a:endParaRPr lang="en-GB" sz="1600"/>
          </a:p>
          <a:p>
            <a:pPr marL="0"/>
            <a:endParaRPr lang="en-GB" sz="1600"/>
          </a:p>
          <a:p>
            <a:pPr marL="171450" indent="-171450">
              <a:buFont typeface="Arial" panose="020B0604020202020204" pitchFamily="34" charset="0"/>
              <a:buChar char="•"/>
            </a:pPr>
            <a:r>
              <a:rPr lang="en-GB" sz="1600">
                <a:latin typeface="Nunito Sans"/>
              </a:rPr>
              <a:t>How will this team combine efforts with the Support Team, Programme Team, Leadership Team, 14-24 Team (and other teams) to support a great volunteer experience?  </a:t>
            </a:r>
            <a:endParaRPr lang="en-US" sz="1600"/>
          </a:p>
        </p:txBody>
      </p:sp>
      <p:sp>
        <p:nvSpPr>
          <p:cNvPr id="7" name="Text Placeholder 3">
            <a:extLst>
              <a:ext uri="{FF2B5EF4-FFF2-40B4-BE49-F238E27FC236}">
                <a16:creationId xmlns:a16="http://schemas.microsoft.com/office/drawing/2014/main" xmlns="" id="{0015AF02-28AF-664A-8246-ED591CCD05CB}"/>
              </a:ext>
            </a:extLst>
          </p:cNvPr>
          <p:cNvSpPr>
            <a:spLocks noGrp="1"/>
          </p:cNvSpPr>
          <p:nvPr>
            <p:ph type="body" sz="quarter" idx="4294967295"/>
          </p:nvPr>
        </p:nvSpPr>
        <p:spPr>
          <a:xfrm>
            <a:off x="317998" y="359569"/>
            <a:ext cx="11213602" cy="567686"/>
          </a:xfrm>
          <a:prstGeom prst="rect">
            <a:avLst/>
          </a:prstGeom>
        </p:spPr>
        <p:txBody>
          <a:bodyPr vert="horz" lIns="0" tIns="0" rIns="0" bIns="0" rtlCol="0" anchor="t">
            <a:noAutofit/>
          </a:bodyPr>
          <a:lstStyle/>
          <a:p>
            <a:pPr marL="10795" indent="0">
              <a:buNone/>
            </a:pPr>
            <a:r>
              <a:rPr lang="en-US" sz="3600">
                <a:solidFill>
                  <a:srgbClr val="7414DC"/>
                </a:solidFill>
                <a:latin typeface="Nunito Sans Black"/>
              </a:rPr>
              <a:t>Summary</a:t>
            </a:r>
            <a:endParaRPr lang="en-US">
              <a:latin typeface="Nunito Sans"/>
            </a:endParaRPr>
          </a:p>
        </p:txBody>
      </p:sp>
      <p:sp>
        <p:nvSpPr>
          <p:cNvPr id="3" name="Text Placeholder 3">
            <a:extLst>
              <a:ext uri="{FF2B5EF4-FFF2-40B4-BE49-F238E27FC236}">
                <a16:creationId xmlns:a16="http://schemas.microsoft.com/office/drawing/2014/main" xmlns="" id="{68A8D2DC-864F-9362-0EE9-C5832A73469E}"/>
              </a:ext>
            </a:extLst>
          </p:cNvPr>
          <p:cNvSpPr txBox="1">
            <a:spLocks/>
          </p:cNvSpPr>
          <p:nvPr/>
        </p:nvSpPr>
        <p:spPr>
          <a:xfrm>
            <a:off x="317998" y="1141889"/>
            <a:ext cx="11213602" cy="567686"/>
          </a:xfrm>
          <a:prstGeom prst="rect">
            <a:avLst/>
          </a:prstGeom>
        </p:spPr>
        <p:txBody>
          <a:bodyPr vert="horz" lIns="0" tIns="0" rIns="0" bIns="0" rtlCol="0" anchor="t">
            <a:noAutofit/>
          </a:bodyPr>
          <a:lst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indent="0" defTabSz="914400">
              <a:buNone/>
            </a:pPr>
            <a:r>
              <a:rPr lang="en-US" sz="2800" kern="0">
                <a:solidFill>
                  <a:srgbClr val="7414DC"/>
                </a:solidFill>
                <a:latin typeface="Nunito Sans Black"/>
              </a:rPr>
              <a:t>Volunteering together</a:t>
            </a:r>
            <a:endParaRPr lang="en-US"/>
          </a:p>
        </p:txBody>
      </p:sp>
      <p:sp>
        <p:nvSpPr>
          <p:cNvPr id="4" name="Subtitle 2">
            <a:extLst>
              <a:ext uri="{FF2B5EF4-FFF2-40B4-BE49-F238E27FC236}">
                <a16:creationId xmlns:a16="http://schemas.microsoft.com/office/drawing/2014/main" xmlns="" id="{79AC846E-54B1-0A70-F943-C26EABB33211}"/>
              </a:ext>
            </a:extLst>
          </p:cNvPr>
          <p:cNvSpPr txBox="1">
            <a:spLocks/>
          </p:cNvSpPr>
          <p:nvPr/>
        </p:nvSpPr>
        <p:spPr>
          <a:xfrm>
            <a:off x="357756" y="1666046"/>
            <a:ext cx="7333363" cy="246221"/>
          </a:xfrm>
          <a:prstGeom prst="rect">
            <a:avLst/>
          </a:prstGeom>
        </p:spPr>
        <p:txBody>
          <a:bodyPr vert="horz" wrap="square" lIns="0" tIns="0" rIns="0" bIns="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r>
              <a:rPr lang="en-GB" sz="1600" b="1">
                <a:ea typeface="+mn-lt"/>
                <a:cs typeface="+mn-lt"/>
              </a:rPr>
              <a:t>Questions to help you reflect on how you volunteer as a team</a:t>
            </a:r>
            <a:endParaRPr lang="en-GB" sz="1600">
              <a:ea typeface="+mn-lt"/>
              <a:cs typeface="+mn-lt"/>
            </a:endParaRPr>
          </a:p>
        </p:txBody>
      </p:sp>
    </p:spTree>
    <p:extLst>
      <p:ext uri="{BB962C8B-B14F-4D97-AF65-F5344CB8AC3E}">
        <p14:creationId xmlns:p14="http://schemas.microsoft.com/office/powerpoint/2010/main" val="131611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1710082"/>
            <a:ext cx="5609734"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dirty="0">
                <a:solidFill>
                  <a:srgbClr val="000000"/>
                </a:solidFill>
              </a:rPr>
              <a:t>Some examples to inspire the team:</a:t>
            </a:r>
          </a:p>
          <a:p>
            <a:endParaRPr lang="en-GB" sz="1400" b="1" dirty="0">
              <a:solidFill>
                <a:schemeClr val="tx1"/>
              </a:solidFill>
            </a:endParaRPr>
          </a:p>
          <a:p>
            <a:pPr marL="171450" indent="-171450" fontAlgn="base">
              <a:buFont typeface="Arial" panose="020B0604020202020204" pitchFamily="34" charset="0"/>
              <a:buChar char="•"/>
            </a:pPr>
            <a:r>
              <a:rPr lang="en-GB" sz="1400" dirty="0">
                <a:solidFill>
                  <a:schemeClr val="tx1"/>
                </a:solidFill>
              </a:rPr>
              <a:t>Review who has Welcome Conversation accreditations once a quarter </a:t>
            </a:r>
          </a:p>
          <a:p>
            <a:pPr marL="171450" indent="-171450">
              <a:buFont typeface="Arial" panose="020B0604020202020204" pitchFamily="34" charset="0"/>
              <a:buChar char="•"/>
            </a:pPr>
            <a:r>
              <a:rPr lang="en-GB" sz="1400" dirty="0">
                <a:solidFill>
                  <a:srgbClr val="000000"/>
                </a:solidFill>
              </a:rPr>
              <a:t>Set up a closed social media group with everyone who is part of welcoming new volunteers </a:t>
            </a:r>
            <a:endParaRPr lang="en-GB" dirty="0"/>
          </a:p>
          <a:p>
            <a:pPr marL="171450" indent="-171450">
              <a:buFont typeface="Arial" panose="020B0604020202020204" pitchFamily="34" charset="0"/>
              <a:buChar char="•"/>
            </a:pPr>
            <a:r>
              <a:rPr lang="en-GB" sz="1400" dirty="0">
                <a:solidFill>
                  <a:srgbClr val="000000"/>
                </a:solidFill>
              </a:rPr>
              <a:t>Promote Our Volunteering Culture activities to new volunteers to help them think about what it means for them </a:t>
            </a:r>
            <a:endParaRPr lang="en-GB" dirty="0"/>
          </a:p>
          <a:p>
            <a:pPr marL="171450" indent="-171450">
              <a:buFont typeface="Arial" panose="020B0604020202020204" pitchFamily="34" charset="0"/>
              <a:buChar char="•"/>
            </a:pPr>
            <a:r>
              <a:rPr lang="en-GB" sz="1400" dirty="0">
                <a:solidFill>
                  <a:srgbClr val="000000"/>
                </a:solidFill>
              </a:rPr>
              <a:t>Encourage everyone who is part of welcoming new volunteers  to do Growing Roots learning so that they can better support new volunteers </a:t>
            </a:r>
            <a:endParaRPr lang="en-GB" dirty="0"/>
          </a:p>
          <a:p>
            <a:pPr marL="171450" indent="-171450">
              <a:buFont typeface="Arial" panose="020B0604020202020204" pitchFamily="34" charset="0"/>
              <a:buChar char="•"/>
            </a:pPr>
            <a:r>
              <a:rPr lang="en-GB" sz="1400" dirty="0">
                <a:solidFill>
                  <a:srgbClr val="000000"/>
                </a:solidFill>
              </a:rPr>
              <a:t>Attend local events to promote Scouts </a:t>
            </a:r>
            <a:endParaRPr lang="en-GB" dirty="0"/>
          </a:p>
          <a:p>
            <a:pPr marL="171450" indent="-171450">
              <a:buFont typeface="Arial" panose="020B0604020202020204" pitchFamily="34" charset="0"/>
              <a:buChar char="•"/>
            </a:pPr>
            <a:r>
              <a:rPr lang="en-GB" sz="1400" dirty="0">
                <a:solidFill>
                  <a:srgbClr val="000000"/>
                </a:solidFill>
              </a:rPr>
              <a:t>Encourage buddies to share good practice on putting Our Volunteering Culture into action</a:t>
            </a:r>
            <a:endParaRPr lang="en-GB" dirty="0"/>
          </a:p>
          <a:p>
            <a:pPr marL="171450" indent="-171450">
              <a:buFont typeface="Arial" panose="020B0604020202020204" pitchFamily="34" charset="0"/>
              <a:buChar char="•"/>
            </a:pPr>
            <a:r>
              <a:rPr lang="en-GB" sz="1400" dirty="0">
                <a:solidFill>
                  <a:srgbClr val="000000"/>
                </a:solidFill>
              </a:rPr>
              <a:t>Run online workshops with Groups or Districts to share tips on how to recruit</a:t>
            </a:r>
            <a:endParaRPr lang="en-GB" dirty="0"/>
          </a:p>
          <a:p>
            <a:pPr marL="171450" indent="-171450">
              <a:buFont typeface="Arial" panose="020B0604020202020204" pitchFamily="34" charset="0"/>
              <a:buChar char="•"/>
            </a:pPr>
            <a:r>
              <a:rPr lang="en-GB" sz="1400" dirty="0">
                <a:solidFill>
                  <a:srgbClr val="000000"/>
                </a:solidFill>
              </a:rPr>
              <a:t>Do a presentation about the welcome journey to Lead Volunteers and Team Leaders  </a:t>
            </a:r>
            <a:endParaRPr lang="en-GB" dirty="0"/>
          </a:p>
          <a:p>
            <a:pPr marL="171450" indent="-171450">
              <a:buFont typeface="Arial" panose="020B0604020202020204" pitchFamily="34" charset="0"/>
              <a:buChar char="•"/>
            </a:pPr>
            <a:r>
              <a:rPr lang="en-GB" sz="1400" dirty="0">
                <a:solidFill>
                  <a:srgbClr val="000000"/>
                </a:solidFill>
              </a:rPr>
              <a:t>Run a role play exercise to practice the welcome conversation  </a:t>
            </a:r>
            <a:endParaRPr lang="en-GB" dirty="0"/>
          </a:p>
          <a:p>
            <a:pPr marL="171450" indent="-171450">
              <a:buFont typeface="Arial" panose="020B0604020202020204" pitchFamily="34" charset="0"/>
              <a:buChar char="•"/>
            </a:pPr>
            <a:r>
              <a:rPr lang="en-GB" sz="1400" dirty="0">
                <a:solidFill>
                  <a:srgbClr val="000000"/>
                </a:solidFill>
              </a:rPr>
              <a:t>Organise a meeting every quarter with everyone who is part of welcoming new volunteers to check how things are going and share top tips </a:t>
            </a:r>
            <a:endParaRPr lang="en-GB" dirty="0"/>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support Lead Volunteers and Team Leaders to recruit and support new volunteers in their first six months?</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Completing the team tasks</a:t>
            </a:r>
            <a:endParaRPr lang="en-GB" sz="1800"/>
          </a:p>
        </p:txBody>
      </p:sp>
      <p:cxnSp>
        <p:nvCxnSpPr>
          <p:cNvPr id="40" name="Straight Connector 39"/>
          <p:cNvCxnSpPr/>
          <p:nvPr/>
        </p:nvCxnSpPr>
        <p:spPr>
          <a:xfrm>
            <a:off x="6337300" y="24220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1710082"/>
            <a:ext cx="5445760"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30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1710082"/>
            <a:ext cx="5609734"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a:solidFill>
                  <a:srgbClr val="000000"/>
                </a:solidFill>
              </a:rPr>
              <a:t>Some examples to inspire the team:</a:t>
            </a:r>
          </a:p>
          <a:p>
            <a:endParaRPr lang="en-GB" sz="1400" b="1">
              <a:solidFill>
                <a:srgbClr val="000000"/>
              </a:solidFill>
            </a:endParaRPr>
          </a:p>
          <a:p>
            <a:pPr marL="285750" indent="-285750">
              <a:buFont typeface="Arial"/>
              <a:buChar char="•"/>
            </a:pPr>
            <a:r>
              <a:rPr lang="en-GB" sz="1400">
                <a:solidFill>
                  <a:srgbClr val="000000"/>
                </a:solidFill>
              </a:rPr>
              <a:t>Run workshops or webinars to explain our approach to safe recruitment </a:t>
            </a:r>
            <a:endParaRPr lang="en-GB"/>
          </a:p>
          <a:p>
            <a:pPr marL="285750" indent="-285750">
              <a:buFont typeface="Arial"/>
              <a:buChar char="•"/>
            </a:pPr>
            <a:r>
              <a:rPr lang="en-GB" sz="1400">
                <a:solidFill>
                  <a:srgbClr val="000000"/>
                </a:solidFill>
              </a:rPr>
              <a:t>Attend a Leadership Team meeting to chat about what’s their role in safe recruitment </a:t>
            </a:r>
            <a:endParaRPr lang="en-GB"/>
          </a:p>
          <a:p>
            <a:pPr marL="285750" indent="-285750">
              <a:buFont typeface="Arial"/>
              <a:buChar char="•"/>
            </a:pPr>
            <a:r>
              <a:rPr lang="en-GB" sz="1400">
                <a:solidFill>
                  <a:srgbClr val="000000"/>
                </a:solidFill>
              </a:rPr>
              <a:t>Run demo sessions to show how to use scouts.org.uk to recruit and appoint volunteers </a:t>
            </a:r>
            <a:endParaRPr lang="en-GB"/>
          </a:p>
          <a:p>
            <a:pPr marL="285750" indent="-285750">
              <a:buFont typeface="Arial"/>
              <a:buChar char="•"/>
            </a:pPr>
            <a:r>
              <a:rPr lang="en-GB" sz="1400">
                <a:solidFill>
                  <a:srgbClr val="000000"/>
                </a:solidFill>
              </a:rPr>
              <a:t>Regularly check in with Team Leaders and ask if they need any support with appointments</a:t>
            </a:r>
            <a:endParaRPr lang="en-GB"/>
          </a:p>
          <a:p>
            <a:pPr marL="171450" indent="-171450">
              <a:buFont typeface="Arial" panose="020B0604020202020204" pitchFamily="34" charset="0"/>
              <a:buChar char="•"/>
            </a:pPr>
            <a:endParaRPr lang="en-GB" sz="140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support everyone to follow our approach to safe volunteer recruitment?</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Completing the team tasks</a:t>
            </a:r>
            <a:endParaRPr lang="en-GB" sz="1800"/>
          </a:p>
        </p:txBody>
      </p:sp>
      <p:cxnSp>
        <p:nvCxnSpPr>
          <p:cNvPr id="40" name="Straight Connector 39"/>
          <p:cNvCxnSpPr/>
          <p:nvPr/>
        </p:nvCxnSpPr>
        <p:spPr>
          <a:xfrm>
            <a:off x="6337300" y="24220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1710082"/>
            <a:ext cx="5445760"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65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2038031"/>
            <a:ext cx="5609734" cy="4589247"/>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a:solidFill>
                  <a:srgbClr val="000000"/>
                </a:solidFill>
              </a:rPr>
              <a:t>Some examples to inspire the team:</a:t>
            </a:r>
          </a:p>
          <a:p>
            <a:endParaRPr lang="en-GB" sz="1400" b="1">
              <a:solidFill>
                <a:srgbClr val="000000"/>
              </a:solidFill>
            </a:endParaRPr>
          </a:p>
          <a:p>
            <a:pPr marL="285750" indent="-285750">
              <a:buFont typeface="Arial"/>
              <a:buChar char="•"/>
            </a:pPr>
            <a:r>
              <a:rPr lang="en-GB" sz="1400">
                <a:solidFill>
                  <a:srgbClr val="000000"/>
                </a:solidFill>
              </a:rPr>
              <a:t>Run a webinar on what reviews are and how they help with having an enjoyable volunteering experience </a:t>
            </a:r>
            <a:endParaRPr lang="en-GB">
              <a:solidFill>
                <a:srgbClr val="FFFFFF"/>
              </a:solidFill>
            </a:endParaRPr>
          </a:p>
          <a:p>
            <a:pPr marL="285750" indent="-285750">
              <a:buFont typeface="Arial"/>
              <a:buChar char="•"/>
            </a:pPr>
            <a:r>
              <a:rPr lang="en-GB" sz="1400">
                <a:solidFill>
                  <a:srgbClr val="000000"/>
                </a:solidFill>
              </a:rPr>
              <a:t>Share guidance on running reviews </a:t>
            </a:r>
            <a:endParaRPr lang="en-GB"/>
          </a:p>
          <a:p>
            <a:pPr marL="285750" indent="-285750">
              <a:buFont typeface="Arial"/>
              <a:buChar char="•"/>
            </a:pPr>
            <a:r>
              <a:rPr lang="en-GB" sz="1400">
                <a:solidFill>
                  <a:srgbClr val="000000"/>
                </a:solidFill>
              </a:rPr>
              <a:t>Run an ideas generation activity for Team Leaders and Lead Volunteers to share tops tips on running formal and informal reviews </a:t>
            </a:r>
            <a:endParaRPr lang="en-GB"/>
          </a:p>
          <a:p>
            <a:pPr marL="285750" indent="-285750">
              <a:buFont typeface="Arial"/>
              <a:buChar char="•"/>
            </a:pPr>
            <a:r>
              <a:rPr lang="en-GB" sz="1400">
                <a:solidFill>
                  <a:srgbClr val="000000"/>
                </a:solidFill>
              </a:rPr>
              <a:t>Offer one to one support to those running reviews to help them prepare </a:t>
            </a:r>
            <a:endParaRPr lang="en-GB"/>
          </a:p>
          <a:p>
            <a:pPr marL="285750" indent="-285750">
              <a:buFont typeface="Arial"/>
              <a:buChar char="•"/>
            </a:pPr>
            <a:r>
              <a:rPr lang="en-GB" sz="1400">
                <a:solidFill>
                  <a:srgbClr val="000000"/>
                </a:solidFill>
              </a:rPr>
              <a:t>Use the data at scouts.org.uk to monitor when formal reviews are due</a:t>
            </a:r>
            <a:endParaRPr lang="en-GB"/>
          </a:p>
          <a:p>
            <a:pPr marL="171450" indent="-171450">
              <a:buFont typeface="Arial" panose="020B0604020202020204" pitchFamily="34" charset="0"/>
              <a:buChar char="•"/>
            </a:pPr>
            <a:endParaRPr lang="en-GB" sz="140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support and encourage Team Leaders and Lead Volunteers to do regular reviews with their Team Members and help them feel confident in doing them?</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Completing the team tasks</a:t>
            </a:r>
            <a:endParaRPr lang="en-GB" sz="1800"/>
          </a:p>
        </p:txBody>
      </p: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2038031"/>
            <a:ext cx="5445760" cy="4589247"/>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73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1710082"/>
            <a:ext cx="5609734"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dirty="0">
                <a:solidFill>
                  <a:srgbClr val="000000"/>
                </a:solidFill>
              </a:rPr>
              <a:t>Some examples to inspire the team:</a:t>
            </a:r>
          </a:p>
          <a:p>
            <a:endParaRPr lang="en-GB" sz="1400" b="1" dirty="0">
              <a:solidFill>
                <a:srgbClr val="000000"/>
              </a:solidFill>
            </a:endParaRPr>
          </a:p>
          <a:p>
            <a:pPr marL="285750" indent="-285750">
              <a:buFont typeface="Arial"/>
              <a:buChar char="•"/>
            </a:pPr>
            <a:r>
              <a:rPr lang="en-GB" sz="1400" dirty="0">
                <a:solidFill>
                  <a:srgbClr val="000000"/>
                </a:solidFill>
              </a:rPr>
              <a:t>Promote the buddy system and match new Lead Volunteers and Leadership Team Members up with buddies </a:t>
            </a:r>
            <a:endParaRPr lang="en-GB" dirty="0">
              <a:solidFill>
                <a:srgbClr val="FFFFFF"/>
              </a:solidFill>
            </a:endParaRPr>
          </a:p>
          <a:p>
            <a:pPr marL="285750" indent="-285750">
              <a:buFont typeface="Arial"/>
              <a:buChar char="•"/>
            </a:pPr>
            <a:r>
              <a:rPr lang="en-GB" sz="1400" dirty="0">
                <a:solidFill>
                  <a:srgbClr val="000000"/>
                </a:solidFill>
              </a:rPr>
              <a:t>Share and discuss Our Volunteering Culture in their inductions</a:t>
            </a:r>
            <a:endParaRPr lang="en-GB" dirty="0"/>
          </a:p>
          <a:p>
            <a:pPr marL="285750" indent="-285750">
              <a:buFont typeface="Arial"/>
              <a:buChar char="•"/>
            </a:pPr>
            <a:r>
              <a:rPr lang="en-GB" sz="1400" dirty="0">
                <a:solidFill>
                  <a:srgbClr val="000000"/>
                </a:solidFill>
              </a:rPr>
              <a:t>Encourage people to do the Our Volunteering Culture: About Me activity to reflect on their behaviours and identify areas for development</a:t>
            </a:r>
            <a:endParaRPr lang="en-GB" dirty="0"/>
          </a:p>
          <a:p>
            <a:pPr marL="285750" indent="-285750">
              <a:buFont typeface="Arial"/>
              <a:buChar char="•"/>
            </a:pPr>
            <a:r>
              <a:rPr lang="en-GB" sz="1400" dirty="0">
                <a:solidFill>
                  <a:srgbClr val="000000"/>
                </a:solidFill>
              </a:rPr>
              <a:t>Introduce them to the team and explain who is who at their first Leadership Team meeting </a:t>
            </a:r>
            <a:endParaRPr lang="en-GB" dirty="0"/>
          </a:p>
          <a:p>
            <a:pPr marL="285750" indent="-285750">
              <a:buFont typeface="Arial"/>
              <a:buChar char="•"/>
            </a:pPr>
            <a:r>
              <a:rPr lang="en-GB" sz="1400" dirty="0">
                <a:solidFill>
                  <a:srgbClr val="000000"/>
                </a:solidFill>
              </a:rPr>
              <a:t>Organise informal meetings to check how their induction is going and what support they might need </a:t>
            </a:r>
            <a:endParaRPr lang="en-GB" dirty="0"/>
          </a:p>
          <a:p>
            <a:pPr marL="285750" indent="-285750">
              <a:buFont typeface="Arial"/>
              <a:buChar char="•"/>
            </a:pPr>
            <a:r>
              <a:rPr lang="en-GB" sz="1400" dirty="0">
                <a:solidFill>
                  <a:srgbClr val="000000"/>
                </a:solidFill>
              </a:rPr>
              <a:t>Share information on the Growth and Communities induction workshops and ask if they might be interested in joining them </a:t>
            </a:r>
            <a:endParaRPr lang="en-GB" dirty="0"/>
          </a:p>
          <a:p>
            <a:pPr marL="285750" indent="-285750">
              <a:buFont typeface="Arial"/>
              <a:buChar char="•"/>
            </a:pPr>
            <a:r>
              <a:rPr lang="en-GB" sz="1400" dirty="0">
                <a:solidFill>
                  <a:srgbClr val="000000"/>
                </a:solidFill>
              </a:rPr>
              <a:t>Check how the Growth and Communities Team can support with their induction</a:t>
            </a:r>
            <a:endParaRPr lang="en-GB" dirty="0"/>
          </a:p>
          <a:p>
            <a:pPr marL="171450" indent="-171450">
              <a:buFont typeface="Arial" panose="020B0604020202020204" pitchFamily="34" charset="0"/>
              <a:buChar char="•"/>
            </a:pPr>
            <a:endParaRPr lang="en-GB" sz="1400" dirty="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7414DC"/>
                </a:solidFill>
                <a:ea typeface="+mn-lt"/>
                <a:cs typeface="Calibri"/>
              </a:rPr>
              <a:t>How will this team support </a:t>
            </a:r>
            <a:r>
              <a:rPr lang="en-GB" sz="2400" b="1" dirty="0" smtClean="0">
                <a:solidFill>
                  <a:srgbClr val="7414DC"/>
                </a:solidFill>
                <a:ea typeface="+mn-lt"/>
                <a:cs typeface="Calibri"/>
              </a:rPr>
              <a:t>the </a:t>
            </a:r>
            <a:r>
              <a:rPr lang="en-GB" sz="2400" b="1" dirty="0">
                <a:solidFill>
                  <a:srgbClr val="7414DC"/>
                </a:solidFill>
                <a:ea typeface="+mn-lt"/>
                <a:cs typeface="Calibri"/>
              </a:rPr>
              <a:t>induction of Lead Volunteers and other Leadership Team members?</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Completing the team tasks</a:t>
            </a:r>
            <a:endParaRPr lang="en-GB" sz="1800"/>
          </a:p>
        </p:txBody>
      </p:sp>
      <p:cxnSp>
        <p:nvCxnSpPr>
          <p:cNvPr id="40" name="Straight Connector 39"/>
          <p:cNvCxnSpPr/>
          <p:nvPr/>
        </p:nvCxnSpPr>
        <p:spPr>
          <a:xfrm>
            <a:off x="6337300" y="24220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1710082"/>
            <a:ext cx="5445760"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44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1710082"/>
            <a:ext cx="5609734"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a:solidFill>
                  <a:srgbClr val="000000"/>
                </a:solidFill>
              </a:rPr>
              <a:t>Some examples to inspire the team:</a:t>
            </a:r>
          </a:p>
          <a:p>
            <a:endParaRPr lang="en-GB" sz="1400" b="1">
              <a:solidFill>
                <a:srgbClr val="000000"/>
              </a:solidFill>
            </a:endParaRPr>
          </a:p>
          <a:p>
            <a:pPr marL="285750" indent="-171450">
              <a:buFont typeface="Arial,Sans-Serif"/>
              <a:buChar char="•"/>
            </a:pPr>
            <a:r>
              <a:rPr lang="en-GB" sz="1400">
                <a:solidFill>
                  <a:srgbClr val="404040"/>
                </a:solidFill>
              </a:rPr>
              <a:t>Send a questionnaire or social media poll to ask what volunteers are interested in learning </a:t>
            </a:r>
            <a:endParaRPr lang="en-GB" sz="1400">
              <a:solidFill>
                <a:srgbClr val="FFFFFF"/>
              </a:solidFill>
            </a:endParaRPr>
          </a:p>
          <a:p>
            <a:pPr marL="285750" indent="-171450">
              <a:buFont typeface="Arial,Sans-Serif"/>
              <a:buChar char="•"/>
            </a:pPr>
            <a:r>
              <a:rPr lang="en-GB" sz="1400">
                <a:solidFill>
                  <a:srgbClr val="404040"/>
                </a:solidFill>
              </a:rPr>
              <a:t>Organise chats with Lead Volunteers and Teams Leaders to reflect on what skills their teams would like to develop </a:t>
            </a:r>
            <a:endParaRPr lang="en-GB" sz="1400"/>
          </a:p>
          <a:p>
            <a:pPr marL="285750" indent="-171450">
              <a:buFont typeface="Arial,Sans-Serif"/>
              <a:buChar char="•"/>
            </a:pPr>
            <a:r>
              <a:rPr lang="en-GB" sz="1400">
                <a:solidFill>
                  <a:srgbClr val="404040"/>
                </a:solidFill>
              </a:rPr>
              <a:t>Research if other organisations are offering learning opportunities that your local volunteers might benefit from </a:t>
            </a:r>
            <a:endParaRPr lang="en-GB" sz="1400"/>
          </a:p>
          <a:p>
            <a:pPr marL="285750" indent="-171450">
              <a:buFont typeface="Arial,Sans-Serif"/>
              <a:buChar char="•"/>
            </a:pPr>
            <a:r>
              <a:rPr lang="en-GB" sz="1400">
                <a:solidFill>
                  <a:srgbClr val="404040"/>
                </a:solidFill>
              </a:rPr>
              <a:t>Use the dashboards at scouts.org.uk to check how volunteers are progressing with their learning </a:t>
            </a:r>
            <a:endParaRPr lang="en-GB" sz="1400"/>
          </a:p>
          <a:p>
            <a:pPr marL="285750" indent="-171450">
              <a:buFont typeface="Arial,Sans-Serif"/>
              <a:buChar char="•"/>
            </a:pPr>
            <a:r>
              <a:rPr lang="en-GB" sz="1400">
                <a:solidFill>
                  <a:srgbClr val="404040"/>
                </a:solidFill>
              </a:rPr>
              <a:t>Review who holds Trainer and Learning Assessor accreditations quarterly </a:t>
            </a:r>
            <a:endParaRPr lang="en-GB" sz="1400"/>
          </a:p>
          <a:p>
            <a:pPr marL="285750" indent="-171450">
              <a:buFont typeface="Arial,Sans-Serif"/>
              <a:buChar char="•"/>
            </a:pPr>
            <a:r>
              <a:rPr lang="en-GB" sz="1400">
                <a:solidFill>
                  <a:srgbClr val="404040"/>
                </a:solidFill>
              </a:rPr>
              <a:t>Meet with volunteers with Trainer and Learning Assessor accreditations to plan out learning opportunities </a:t>
            </a:r>
            <a:endParaRPr lang="en-GB" sz="1400"/>
          </a:p>
          <a:p>
            <a:pPr marL="285750" indent="-171450">
              <a:buFont typeface="Arial,Sans-Serif"/>
              <a:buChar char="•"/>
            </a:pPr>
            <a:r>
              <a:rPr lang="en-GB" sz="1400">
                <a:solidFill>
                  <a:srgbClr val="404040"/>
                </a:solidFill>
              </a:rPr>
              <a:t>Discuss with the team how you can offer a wide range of learning opportunities (such as skills workshops, peer networks and buddy system) </a:t>
            </a:r>
            <a:endParaRPr lang="en-GB" sz="1400"/>
          </a:p>
          <a:p>
            <a:pPr marL="285750" indent="-171450">
              <a:buFont typeface="Arial,Sans-Serif"/>
              <a:buChar char="•"/>
            </a:pPr>
            <a:r>
              <a:rPr lang="en-GB" sz="1400">
                <a:solidFill>
                  <a:srgbClr val="404040"/>
                </a:solidFill>
              </a:rPr>
              <a:t>Run a webinar or drop-in sessions to explain Growing Roots learning</a:t>
            </a:r>
            <a:endParaRPr lang="en-GB" sz="1400"/>
          </a:p>
          <a:p>
            <a:pPr marL="171450" indent="-171450">
              <a:buFont typeface="Arial" panose="020B0604020202020204" pitchFamily="34" charset="0"/>
              <a:buChar char="•"/>
            </a:pPr>
            <a:endParaRPr lang="en-GB" sz="140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support volunteers to identify their learning needs and complete their learning?</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Completing the team tasks</a:t>
            </a:r>
            <a:endParaRPr lang="en-GB" sz="1800"/>
          </a:p>
        </p:txBody>
      </p:sp>
      <p:cxnSp>
        <p:nvCxnSpPr>
          <p:cNvPr id="40" name="Straight Connector 39"/>
          <p:cNvCxnSpPr/>
          <p:nvPr/>
        </p:nvCxnSpPr>
        <p:spPr>
          <a:xfrm>
            <a:off x="6337300" y="24220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1710082"/>
            <a:ext cx="5445760"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5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2086259"/>
            <a:ext cx="5609734" cy="4541019"/>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dirty="0">
                <a:solidFill>
                  <a:srgbClr val="000000"/>
                </a:solidFill>
              </a:rPr>
              <a:t>Some examples to inspire the team:</a:t>
            </a:r>
          </a:p>
          <a:p>
            <a:endParaRPr lang="en-GB" sz="1400" b="1">
              <a:solidFill>
                <a:srgbClr val="000000"/>
              </a:solidFill>
            </a:endParaRPr>
          </a:p>
          <a:p>
            <a:pPr marL="285750" indent="-171450">
              <a:buFont typeface="Arial,Sans-Serif"/>
              <a:buChar char="•"/>
            </a:pPr>
            <a:r>
              <a:rPr lang="en-GB" sz="1400" dirty="0">
                <a:solidFill>
                  <a:srgbClr val="404040"/>
                </a:solidFill>
              </a:rPr>
              <a:t>Encourage Team Leaders, Lead Volunteers and Chairs to use the thank you and recognition resources available on scouts.org.uk and Brand Centre </a:t>
            </a:r>
            <a:endParaRPr lang="en-GB" sz="1400" dirty="0">
              <a:solidFill>
                <a:srgbClr val="FFFFFF"/>
              </a:solidFill>
            </a:endParaRPr>
          </a:p>
          <a:p>
            <a:pPr marL="285750" indent="-171450">
              <a:buFont typeface="Arial,Sans-Serif"/>
              <a:buChar char="•"/>
            </a:pPr>
            <a:r>
              <a:rPr lang="en-GB" sz="1400" dirty="0">
                <a:solidFill>
                  <a:srgbClr val="404040"/>
                </a:solidFill>
              </a:rPr>
              <a:t>Run an idea generation activity to come up with ideas on how to informally thank and celebrate success </a:t>
            </a:r>
            <a:endParaRPr lang="en-GB" dirty="0"/>
          </a:p>
          <a:p>
            <a:pPr marL="285750" indent="-171450">
              <a:buFont typeface="Arial,Sans-Serif"/>
              <a:buChar char="•"/>
            </a:pPr>
            <a:r>
              <a:rPr lang="en-GB" sz="1400" dirty="0">
                <a:solidFill>
                  <a:srgbClr val="404040"/>
                </a:solidFill>
              </a:rPr>
              <a:t>Use social media, local newsletters or other communication channels to say thank you to your volunteers </a:t>
            </a:r>
            <a:endParaRPr lang="en-GB" dirty="0"/>
          </a:p>
          <a:p>
            <a:pPr marL="285750" indent="-171450">
              <a:buFont typeface="Arial,Sans-Serif"/>
              <a:buChar char="•"/>
            </a:pPr>
            <a:r>
              <a:rPr lang="en-GB" sz="1400" dirty="0">
                <a:solidFill>
                  <a:srgbClr val="404040"/>
                </a:solidFill>
              </a:rPr>
              <a:t>Collaborate with the Support Team to organise a local celebration event </a:t>
            </a:r>
            <a:endParaRPr lang="en-GB" dirty="0"/>
          </a:p>
          <a:p>
            <a:pPr marL="285750" indent="-171450">
              <a:buFont typeface="Arial,Sans-Serif"/>
              <a:buChar char="•"/>
            </a:pPr>
            <a:r>
              <a:rPr lang="en-GB" sz="1400" dirty="0">
                <a:solidFill>
                  <a:srgbClr val="404040"/>
                </a:solidFill>
              </a:rPr>
              <a:t>Collaborate with the Programme Team to identify opportunities to celebrate our volunteers and include them as part of the programme </a:t>
            </a:r>
            <a:endParaRPr lang="en-GB" dirty="0"/>
          </a:p>
          <a:p>
            <a:pPr marL="285750" indent="-171450">
              <a:buFont typeface="Arial,Sans-Serif"/>
              <a:buChar char="•"/>
            </a:pPr>
            <a:r>
              <a:rPr lang="en-GB" sz="1400" dirty="0">
                <a:solidFill>
                  <a:srgbClr val="404040"/>
                </a:solidFill>
              </a:rPr>
              <a:t>Reach out to other Districts and Counties to share ideas </a:t>
            </a:r>
            <a:endParaRPr lang="en-GB" dirty="0"/>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collaborate with Team Leaders, Lead Volunteers and Chairs to celebrate and recognise our volunteers, and thank them appropriately when they leave?</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Completing the team tasks</a:t>
            </a:r>
            <a:endParaRPr lang="en-GB" sz="1800"/>
          </a:p>
        </p:txBody>
      </p: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2086259"/>
            <a:ext cx="5445760" cy="4541019"/>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5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1710082"/>
            <a:ext cx="5609734"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a:solidFill>
                  <a:srgbClr val="000000"/>
                </a:solidFill>
              </a:rPr>
              <a:t>Some examples to inspire the team:</a:t>
            </a:r>
          </a:p>
          <a:p>
            <a:endParaRPr lang="en-GB" sz="1400" b="1">
              <a:solidFill>
                <a:srgbClr val="000000"/>
              </a:solidFill>
            </a:endParaRPr>
          </a:p>
          <a:p>
            <a:pPr marL="285750" indent="-171450">
              <a:buFont typeface="Arial,Sans-Serif"/>
              <a:buChar char="•"/>
            </a:pPr>
            <a:r>
              <a:rPr lang="en-GB" sz="1400">
                <a:solidFill>
                  <a:srgbClr val="404040"/>
                </a:solidFill>
              </a:rPr>
              <a:t>Do a presentation to showcase and explain our awards to other teams and encourage them to nominate their team members for awards </a:t>
            </a:r>
            <a:endParaRPr lang="en-GB" sz="1400"/>
          </a:p>
          <a:p>
            <a:pPr marL="285750" indent="-171450">
              <a:buFont typeface="Arial,Sans-Serif"/>
              <a:buChar char="•"/>
            </a:pPr>
            <a:r>
              <a:rPr lang="en-GB" sz="1400">
                <a:solidFill>
                  <a:srgbClr val="404040"/>
                </a:solidFill>
              </a:rPr>
              <a:t>Run a workshop about how to write award citations </a:t>
            </a:r>
            <a:endParaRPr lang="en-GB"/>
          </a:p>
          <a:p>
            <a:pPr marL="285750" indent="-171450">
              <a:buFont typeface="Arial,Sans-Serif"/>
              <a:buChar char="•"/>
            </a:pPr>
            <a:r>
              <a:rPr lang="en-GB" sz="1400">
                <a:solidFill>
                  <a:srgbClr val="404040"/>
                </a:solidFill>
              </a:rPr>
              <a:t>Offer one to one support to help with an award nomination </a:t>
            </a:r>
            <a:endParaRPr lang="en-GB"/>
          </a:p>
          <a:p>
            <a:pPr marL="285750" indent="-171450">
              <a:buFont typeface="Arial,Sans-Serif"/>
              <a:buChar char="•"/>
            </a:pPr>
            <a:r>
              <a:rPr lang="en-GB" sz="1400">
                <a:solidFill>
                  <a:srgbClr val="404040"/>
                </a:solidFill>
              </a:rPr>
              <a:t>Ask Team Leaders and Lead Volunteers to help with identifying and giving out Good Service and Length of Service awards and other award nominations </a:t>
            </a:r>
            <a:endParaRPr lang="en-GB"/>
          </a:p>
          <a:p>
            <a:pPr marL="285750" indent="-171450">
              <a:buFont typeface="Arial,Sans-Serif"/>
              <a:buChar char="•"/>
            </a:pPr>
            <a:r>
              <a:rPr lang="en-GB" sz="1400">
                <a:solidFill>
                  <a:srgbClr val="404040"/>
                </a:solidFill>
              </a:rPr>
              <a:t>Review who has the Awards Parcel Recipient accreditation each quarter</a:t>
            </a:r>
            <a:endParaRPr lang="en-GB"/>
          </a:p>
          <a:p>
            <a:pPr marL="171450" indent="-171450">
              <a:buFont typeface="Arial" panose="020B0604020202020204" pitchFamily="34" charset="0"/>
              <a:buChar char="•"/>
            </a:pPr>
            <a:endParaRPr lang="en-GB" sz="140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make sure volunteers are nominated for and receive their awards?</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Completing the team tasks</a:t>
            </a:r>
            <a:endParaRPr lang="en-GB" sz="1800"/>
          </a:p>
        </p:txBody>
      </p:sp>
      <p:cxnSp>
        <p:nvCxnSpPr>
          <p:cNvPr id="40" name="Straight Connector 39"/>
          <p:cNvCxnSpPr/>
          <p:nvPr/>
        </p:nvCxnSpPr>
        <p:spPr>
          <a:xfrm>
            <a:off x="6337300" y="24220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1710082"/>
            <a:ext cx="5445760"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4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3">
            <a:extLst>
              <a:ext uri="{FF2B5EF4-FFF2-40B4-BE49-F238E27FC236}">
                <a16:creationId xmlns:a16="http://schemas.microsoft.com/office/drawing/2014/main" xmlns="" id="{AA440AEE-0AD4-23F9-3FE8-97B7A88B4B17}"/>
              </a:ext>
            </a:extLst>
          </p:cNvPr>
          <p:cNvSpPr/>
          <p:nvPr/>
        </p:nvSpPr>
        <p:spPr>
          <a:xfrm>
            <a:off x="345440" y="1710082"/>
            <a:ext cx="5609734"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sz="1400" b="1" dirty="0">
                <a:solidFill>
                  <a:srgbClr val="000000"/>
                </a:solidFill>
              </a:rPr>
              <a:t>Some examples to inspire the team:</a:t>
            </a:r>
          </a:p>
          <a:p>
            <a:endParaRPr lang="en-GB" sz="1400" b="1" dirty="0">
              <a:solidFill>
                <a:srgbClr val="000000"/>
              </a:solidFill>
            </a:endParaRPr>
          </a:p>
          <a:p>
            <a:pPr marL="285750" indent="-171450">
              <a:buFont typeface="Arial,Sans-Serif"/>
              <a:buChar char="•"/>
            </a:pPr>
            <a:r>
              <a:rPr lang="en-GB" sz="1400" dirty="0">
                <a:solidFill>
                  <a:srgbClr val="404040"/>
                </a:solidFill>
              </a:rPr>
              <a:t>Do the Our Volunteering Culture: Well Done You! and Let's Do the Challenging Ones activities as a team to help reflect on what the team does well and what the team can improve on</a:t>
            </a:r>
            <a:endParaRPr lang="en-GB" sz="1400" dirty="0">
              <a:solidFill>
                <a:srgbClr val="FFFFFF"/>
              </a:solidFill>
            </a:endParaRPr>
          </a:p>
          <a:p>
            <a:pPr marL="285750" indent="-171450">
              <a:buFont typeface="Arial,Sans-Serif"/>
              <a:buChar char="•"/>
            </a:pPr>
            <a:r>
              <a:rPr lang="en-GB" sz="1400" dirty="0">
                <a:solidFill>
                  <a:srgbClr val="404040"/>
                </a:solidFill>
              </a:rPr>
              <a:t>Map all tasks this team needs to complete and discuss with team members who’s interested and available to complete them </a:t>
            </a:r>
            <a:endParaRPr lang="en-GB" dirty="0"/>
          </a:p>
          <a:p>
            <a:pPr marL="285750" indent="-171450">
              <a:buFont typeface="Arial,Sans-Serif"/>
              <a:buChar char="•"/>
            </a:pPr>
            <a:r>
              <a:rPr lang="en-GB" sz="1400" dirty="0">
                <a:solidFill>
                  <a:srgbClr val="404040"/>
                </a:solidFill>
              </a:rPr>
              <a:t>Discuss with the team what the priorities are and come up with a plan to achieve them together </a:t>
            </a:r>
            <a:endParaRPr lang="en-GB" dirty="0"/>
          </a:p>
          <a:p>
            <a:pPr marL="285750" indent="-171450">
              <a:buFont typeface="Arial,Sans-Serif"/>
              <a:buChar char="•"/>
            </a:pPr>
            <a:r>
              <a:rPr lang="en-GB" sz="1400" dirty="0">
                <a:solidFill>
                  <a:srgbClr val="404040"/>
                </a:solidFill>
              </a:rPr>
              <a:t>Agree with the team what communication channels you’ll use to share updates and where you’ll store online documents </a:t>
            </a:r>
            <a:endParaRPr lang="en-GB" dirty="0"/>
          </a:p>
          <a:p>
            <a:pPr marL="285750" indent="-171450">
              <a:buFont typeface="Arial,Sans-Serif"/>
              <a:buChar char="•"/>
            </a:pPr>
            <a:r>
              <a:rPr lang="en-GB" sz="1400" dirty="0">
                <a:solidFill>
                  <a:srgbClr val="404040"/>
                </a:solidFill>
              </a:rPr>
              <a:t>Discuss how often the whole team will meet </a:t>
            </a:r>
            <a:endParaRPr lang="en-GB" dirty="0"/>
          </a:p>
          <a:p>
            <a:pPr marL="285750" indent="-171450">
              <a:buFont typeface="Arial,Sans-Serif"/>
              <a:buChar char="•"/>
            </a:pPr>
            <a:r>
              <a:rPr lang="en-GB" sz="1400" dirty="0">
                <a:solidFill>
                  <a:srgbClr val="404040"/>
                </a:solidFill>
              </a:rPr>
              <a:t>Offer opportunities for informal chats (like an online ‘cuppa and chat’) </a:t>
            </a:r>
            <a:endParaRPr lang="en-GB" dirty="0"/>
          </a:p>
          <a:p>
            <a:pPr marL="285750" indent="-171450">
              <a:buFont typeface="Arial,Sans-Serif"/>
              <a:buChar char="•"/>
            </a:pPr>
            <a:r>
              <a:rPr lang="en-GB" sz="1400" dirty="0">
                <a:solidFill>
                  <a:srgbClr val="404040"/>
                </a:solidFill>
              </a:rPr>
              <a:t>Agree on when the team will meet to review how things are going and check if you’ll need to do any changes on how you volunteer together </a:t>
            </a:r>
            <a:endParaRPr lang="en-GB" dirty="0"/>
          </a:p>
          <a:p>
            <a:pPr marL="171450" indent="-171450">
              <a:buFont typeface="Arial" panose="020B0604020202020204" pitchFamily="34" charset="0"/>
              <a:buChar char="•"/>
            </a:pPr>
            <a:endParaRPr lang="en-GB" sz="1400" dirty="0">
              <a:solidFill>
                <a:srgbClr val="000000"/>
              </a:solidFill>
            </a:endParaRPr>
          </a:p>
        </p:txBody>
      </p:sp>
      <p:sp>
        <p:nvSpPr>
          <p:cNvPr id="21" name="TextBox 20">
            <a:extLst>
              <a:ext uri="{FF2B5EF4-FFF2-40B4-BE49-F238E27FC236}">
                <a16:creationId xmlns:a16="http://schemas.microsoft.com/office/drawing/2014/main" xmlns="" id="{F190912D-FE57-CD82-95FB-90438CA8142F}"/>
              </a:ext>
            </a:extLst>
          </p:cNvPr>
          <p:cNvSpPr txBox="1"/>
          <p:nvPr/>
        </p:nvSpPr>
        <p:spPr>
          <a:xfrm>
            <a:off x="345440" y="846342"/>
            <a:ext cx="11379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7414DC"/>
                </a:solidFill>
                <a:ea typeface="+mn-lt"/>
                <a:cs typeface="Calibri"/>
              </a:rPr>
              <a:t>How will this team volunteer together to do their tasks as one team?</a:t>
            </a:r>
          </a:p>
        </p:txBody>
      </p:sp>
      <p:sp>
        <p:nvSpPr>
          <p:cNvPr id="22" name="Subtitle 2"/>
          <p:cNvSpPr txBox="1">
            <a:spLocks/>
          </p:cNvSpPr>
          <p:nvPr/>
        </p:nvSpPr>
        <p:spPr>
          <a:xfrm>
            <a:off x="439037" y="503820"/>
            <a:ext cx="7333363" cy="276999"/>
          </a:xfrm>
          <a:prstGeom prst="rect">
            <a:avLst/>
          </a:prstGeom>
        </p:spPr>
        <p:txBody>
          <a:bodyPr vert="horz" wrap="square" lIns="0" tIns="0" rIns="0" bIns="0" rtlCol="0" anchor="t">
            <a:spAutoFit/>
          </a:bodyPr>
          <a:lstStyle>
            <a:lvl1pPr marL="0" indent="0" eaLnBrk="1" hangingPunct="1">
              <a:buClr>
                <a:schemeClr val="tx2"/>
              </a:buClr>
              <a:buSzPct val="125000"/>
              <a:buFont typeface="Arial" panose="020B0604020202020204" pitchFamily="34" charset="0"/>
              <a:buNone/>
              <a:tabLst/>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800">
                <a:latin typeface="Nunito Sans Black"/>
              </a:rPr>
              <a:t>Volunteering together</a:t>
            </a:r>
            <a:endParaRPr lang="en-GB" sz="1800"/>
          </a:p>
        </p:txBody>
      </p:sp>
      <p:cxnSp>
        <p:nvCxnSpPr>
          <p:cNvPr id="40" name="Straight Connector 39"/>
          <p:cNvCxnSpPr/>
          <p:nvPr/>
        </p:nvCxnSpPr>
        <p:spPr>
          <a:xfrm>
            <a:off x="6337300" y="24220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37300" y="27141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7300" y="29808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37300" y="32729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37300" y="35396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7300" y="38317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37300" y="4098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37300" y="43905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37300" y="4695302"/>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37300" y="49874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7300" y="52541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7300" y="5546203"/>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13">
            <a:extLst>
              <a:ext uri="{FF2B5EF4-FFF2-40B4-BE49-F238E27FC236}">
                <a16:creationId xmlns:a16="http://schemas.microsoft.com/office/drawing/2014/main" xmlns="" id="{AA440AEE-0AD4-23F9-3FE8-97B7A88B4B17}"/>
              </a:ext>
            </a:extLst>
          </p:cNvPr>
          <p:cNvSpPr/>
          <p:nvPr/>
        </p:nvSpPr>
        <p:spPr>
          <a:xfrm>
            <a:off x="6176662" y="1710082"/>
            <a:ext cx="5445760" cy="4917196"/>
          </a:xfrm>
          <a:prstGeom prst="roundRect">
            <a:avLst>
              <a:gd name="adj" fmla="val 5835"/>
            </a:avLst>
          </a:prstGeom>
          <a:noFill/>
          <a:ln w="12700">
            <a:solidFill>
              <a:srgbClr val="7414D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fontAlgn="base"/>
            <a:r>
              <a:rPr lang="en-GB" sz="1400" b="1">
                <a:solidFill>
                  <a:srgbClr val="000000"/>
                </a:solidFill>
              </a:rPr>
              <a:t>Our team’s reflections:</a:t>
            </a:r>
            <a:endParaRPr lang="en-GB" sz="1200" b="0" i="0">
              <a:solidFill>
                <a:srgbClr val="000000"/>
              </a:solidFill>
              <a:effectLst/>
            </a:endParaRPr>
          </a:p>
        </p:txBody>
      </p:sp>
      <p:cxnSp>
        <p:nvCxnSpPr>
          <p:cNvPr id="11" name="Straight Connector 10">
            <a:extLst>
              <a:ext uri="{FF2B5EF4-FFF2-40B4-BE49-F238E27FC236}">
                <a16:creationId xmlns:a16="http://schemas.microsoft.com/office/drawing/2014/main" xmlns="" id="{10EB0E75-12F6-4F81-9535-0729B65EA47F}"/>
              </a:ext>
            </a:extLst>
          </p:cNvPr>
          <p:cNvCxnSpPr>
            <a:cxnSpLocks/>
          </p:cNvCxnSpPr>
          <p:nvPr/>
        </p:nvCxnSpPr>
        <p:spPr>
          <a:xfrm>
            <a:off x="6356591" y="58231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32C22DC-4972-AD04-E936-12E1DA2C7976}"/>
              </a:ext>
            </a:extLst>
          </p:cNvPr>
          <p:cNvCxnSpPr>
            <a:cxnSpLocks/>
          </p:cNvCxnSpPr>
          <p:nvPr/>
        </p:nvCxnSpPr>
        <p:spPr>
          <a:xfrm>
            <a:off x="6356591" y="6115291"/>
            <a:ext cx="508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11807"/>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s-powerpoint-template-small-file (1)" id="{2F0D66E2-22E0-4A8E-BA41-49FDA108997C}" vid="{09ECB26F-94E3-4B72-B615-2A24D14B12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4991c43-42ac-4abb-bacd-9a44b1d12be6" xsi:nil="true"/>
    <lcf76f155ced4ddcb4097134ff3c332f xmlns="c0d0de87-9c93-40bd-ade3-d4e6f2e6003d">
      <Terms xmlns="http://schemas.microsoft.com/office/infopath/2007/PartnerControls"/>
    </lcf76f155ced4ddcb4097134ff3c332f>
    <cgtu xmlns="c0d0de87-9c93-40bd-ade3-d4e6f2e6003d" xsi:nil="true"/>
    <SharedWithUsers xmlns="34991c43-42ac-4abb-bacd-9a44b1d12be6">
      <UserInfo>
        <DisplayName>Paul Fix</DisplayName>
        <AccountId>374</AccountId>
        <AccountType/>
      </UserInfo>
      <UserInfo>
        <DisplayName>Katie Miller</DisplayName>
        <AccountId>17</AccountId>
        <AccountType/>
      </UserInfo>
      <UserInfo>
        <DisplayName>Kester Sharpe</DisplayName>
        <AccountId>408</AccountId>
        <AccountType/>
      </UserInfo>
      <UserInfo>
        <DisplayName>Rebecca Young</DisplayName>
        <AccountId>331</AccountId>
        <AccountType/>
      </UserInfo>
      <UserInfo>
        <DisplayName>Matthew Cobble</DisplayName>
        <AccountId>15</AccountId>
        <AccountType/>
      </UserInfo>
      <UserInfo>
        <DisplayName>Anders Wulff</DisplayName>
        <AccountId>114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7DF14AF545404DBC09283DCEC8A185" ma:contentTypeVersion="25" ma:contentTypeDescription="Create a new document." ma:contentTypeScope="" ma:versionID="7c2ce1c7e395d89678fef1e17a63f900">
  <xsd:schema xmlns:xsd="http://www.w3.org/2001/XMLSchema" xmlns:xs="http://www.w3.org/2001/XMLSchema" xmlns:p="http://schemas.microsoft.com/office/2006/metadata/properties" xmlns:ns2="c0d0de87-9c93-40bd-ade3-d4e6f2e6003d" xmlns:ns3="34991c43-42ac-4abb-bacd-9a44b1d12be6" targetNamespace="http://schemas.microsoft.com/office/2006/metadata/properties" ma:root="true" ma:fieldsID="ad57d6d3eb57389d11fbecbed9c03271" ns2:_="" ns3:_="">
    <xsd:import namespace="c0d0de87-9c93-40bd-ade3-d4e6f2e6003d"/>
    <xsd:import namespace="34991c43-42ac-4abb-bacd-9a44b1d12be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cgtu" minOccurs="0"/>
                <xsd:element ref="ns2:bb987179-75e1-4d6f-8354-6cc63489cdbfCountryOrRegion" minOccurs="0"/>
                <xsd:element ref="ns2:bb987179-75e1-4d6f-8354-6cc63489cdbfState" minOccurs="0"/>
                <xsd:element ref="ns2:bb987179-75e1-4d6f-8354-6cc63489cdbfCity" minOccurs="0"/>
                <xsd:element ref="ns2:bb987179-75e1-4d6f-8354-6cc63489cdbfPostalCode" minOccurs="0"/>
                <xsd:element ref="ns2:bb987179-75e1-4d6f-8354-6cc63489cdbfStreet" minOccurs="0"/>
                <xsd:element ref="ns2:bb987179-75e1-4d6f-8354-6cc63489cdbfGeoLoc" minOccurs="0"/>
                <xsd:element ref="ns2:bb987179-75e1-4d6f-8354-6cc63489cdbfDisp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d0de87-9c93-40bd-ade3-d4e6f2e60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cgtu" ma:index="15" nillable="true" ma:displayName="Location" ma:internalName="cgtu">
      <xsd:simpleType>
        <xsd:restriction base="dms:Unknown"/>
      </xsd:simpleType>
    </xsd:element>
    <xsd:element name="bb987179-75e1-4d6f-8354-6cc63489cdbfCountryOrRegion" ma:index="16" nillable="true" ma:displayName="Location: Country/Region" ma:internalName="CountryOrRegion" ma:readOnly="true">
      <xsd:simpleType>
        <xsd:restriction base="dms:Text"/>
      </xsd:simpleType>
    </xsd:element>
    <xsd:element name="bb987179-75e1-4d6f-8354-6cc63489cdbfState" ma:index="17" nillable="true" ma:displayName="Location: State" ma:internalName="State" ma:readOnly="true">
      <xsd:simpleType>
        <xsd:restriction base="dms:Text"/>
      </xsd:simpleType>
    </xsd:element>
    <xsd:element name="bb987179-75e1-4d6f-8354-6cc63489cdbfCity" ma:index="18" nillable="true" ma:displayName="Location: City" ma:internalName="City" ma:readOnly="true">
      <xsd:simpleType>
        <xsd:restriction base="dms:Text"/>
      </xsd:simpleType>
    </xsd:element>
    <xsd:element name="bb987179-75e1-4d6f-8354-6cc63489cdbfPostalCode" ma:index="19" nillable="true" ma:displayName="Location: Postal Code" ma:internalName="PostalCode" ma:readOnly="true">
      <xsd:simpleType>
        <xsd:restriction base="dms:Text"/>
      </xsd:simpleType>
    </xsd:element>
    <xsd:element name="bb987179-75e1-4d6f-8354-6cc63489cdbfStreet" ma:index="20" nillable="true" ma:displayName="Location: Street" ma:internalName="Street" ma:readOnly="true">
      <xsd:simpleType>
        <xsd:restriction base="dms:Text"/>
      </xsd:simpleType>
    </xsd:element>
    <xsd:element name="bb987179-75e1-4d6f-8354-6cc63489cdbfGeoLoc" ma:index="21" nillable="true" ma:displayName="Location: Coordinates" ma:internalName="GeoLoc" ma:readOnly="true">
      <xsd:simpleType>
        <xsd:restriction base="dms:Unknown"/>
      </xsd:simpleType>
    </xsd:element>
    <xsd:element name="bb987179-75e1-4d6f-8354-6cc63489cdbfDispName" ma:index="22" nillable="true" ma:displayName="Location: Name" ma:internalName="DispNam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Location" ma:index="30" nillable="true" ma:displayName="Location" ma:internalName="MediaServiceLocation" ma:readOnly="true">
      <xsd:simpleType>
        <xsd:restriction base="dms:Text"/>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991c43-42ac-4abb-bacd-9a44b1d12be6"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14afa311-4a2f-4c04-835a-77b9919cd2d3}" ma:internalName="TaxCatchAll" ma:showField="CatchAllData" ma:web="34991c43-42ac-4abb-bacd-9a44b1d12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0013A3-FAEF-4267-9312-C740FA1A7A36}">
  <ds:schemaRefs>
    <ds:schemaRef ds:uri="34991c43-42ac-4abb-bacd-9a44b1d12be6"/>
    <ds:schemaRef ds:uri="c0d0de87-9c93-40bd-ade3-d4e6f2e600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6495B8-4E0D-4BA6-B951-201854042C29}">
  <ds:schemaRefs>
    <ds:schemaRef ds:uri="34991c43-42ac-4abb-bacd-9a44b1d12be6"/>
    <ds:schemaRef ds:uri="c0d0de87-9c93-40bd-ade3-d4e6f2e600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151F82-2B94-4711-B51A-F4241A6A40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(1)</Template>
  <TotalTime>0</TotalTime>
  <Words>569</Words>
  <Application>Microsoft Office PowerPoint</Application>
  <PresentationFormat>Widescreen</PresentationFormat>
  <Paragraphs>162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Arial,Sans-Serif</vt:lpstr>
      <vt:lpstr>Nunito Sans Black</vt:lpstr>
      <vt:lpstr>Calibri</vt:lpstr>
      <vt:lpstr>Nunito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Andreia Bianchi</dc:creator>
  <cp:lastModifiedBy>Amy Grisdale</cp:lastModifiedBy>
  <cp:revision>39</cp:revision>
  <dcterms:created xsi:type="dcterms:W3CDTF">2023-11-22T12:52:18Z</dcterms:created>
  <dcterms:modified xsi:type="dcterms:W3CDTF">2023-12-13T16:20:30Z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0x010100DC7DF14AF545404DBC09283DCEC8A185</vt:lpwstr>
  </property>
  <property fmtid="{D5CDD505-2E9C-101B-9397-08002B2CF9AE}" pid="6" name="Order">
    <vt:r8>16300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