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459" r:id="rId5"/>
    <p:sldId id="418" r:id="rId6"/>
    <p:sldId id="461" r:id="rId7"/>
    <p:sldId id="460" r:id="rId8"/>
    <p:sldId id="417" r:id="rId9"/>
    <p:sldId id="414" r:id="rId10"/>
    <p:sldId id="419" r:id="rId11"/>
    <p:sldId id="438" r:id="rId12"/>
    <p:sldId id="439" r:id="rId13"/>
    <p:sldId id="420" r:id="rId14"/>
    <p:sldId id="422" r:id="rId15"/>
    <p:sldId id="462" r:id="rId16"/>
    <p:sldId id="412" r:id="rId17"/>
  </p:sldIdLst>
  <p:sldSz cx="12192000" cy="6858000"/>
  <p:notesSz cx="16256000" cy="9144000"/>
  <p:embeddedFontLst>
    <p:embeddedFont>
      <p:font typeface="Nunito Sans Black" panose="00000A00000000000000" pitchFamily="2" charset="0"/>
      <p:bold r:id="rId20"/>
      <p:boldItalic r:id="rId21"/>
    </p:embeddedFont>
    <p:embeddedFont>
      <p:font typeface="Nunito Sans SemiBold" panose="00000700000000000000" pitchFamily="2" charset="0"/>
      <p:bold r:id="rId22"/>
      <p:boldItalic r:id="rId23"/>
    </p:embeddedFont>
    <p:embeddedFont>
      <p:font typeface="Nunito Sans" panose="00000500000000000000"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25430-6B37-C082-1893-EB51554763D3}" v="91" dt="2024-07-08T10:30:37.77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47" autoAdjust="0"/>
  </p:normalViewPr>
  <p:slideViewPr>
    <p:cSldViewPr snapToGrid="0">
      <p:cViewPr varScale="1">
        <p:scale>
          <a:sx n="94" d="100"/>
          <a:sy n="94" d="100"/>
        </p:scale>
        <p:origin x="1200" y="56"/>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C6625430-6B37-C082-1893-EB51554763D3}"/>
    <pc:docChg chg="addSld delSld modSld sldOrd">
      <pc:chgData name="Andrew Coe" userId="S::andrew.coe@scouts.org.uk::08964ec2-c859-49fa-b904-452d3a4b7176" providerId="AD" clId="Web-{C6625430-6B37-C082-1893-EB51554763D3}" dt="2024-07-08T10:30:44.535" v="202"/>
      <pc:docMkLst>
        <pc:docMk/>
      </pc:docMkLst>
      <pc:sldChg chg="modSp">
        <pc:chgData name="Andrew Coe" userId="S::andrew.coe@scouts.org.uk::08964ec2-c859-49fa-b904-452d3a4b7176" providerId="AD" clId="Web-{C6625430-6B37-C082-1893-EB51554763D3}" dt="2024-07-08T10:27:44.671" v="100" actId="20577"/>
        <pc:sldMkLst>
          <pc:docMk/>
          <pc:sldMk cId="3674119691" sldId="414"/>
        </pc:sldMkLst>
        <pc:spChg chg="mod">
          <ac:chgData name="Andrew Coe" userId="S::andrew.coe@scouts.org.uk::08964ec2-c859-49fa-b904-452d3a4b7176" providerId="AD" clId="Web-{C6625430-6B37-C082-1893-EB51554763D3}" dt="2024-07-08T10:27:44.671" v="100" actId="20577"/>
          <ac:spMkLst>
            <pc:docMk/>
            <pc:sldMk cId="3674119691" sldId="414"/>
            <ac:spMk id="3" creationId="{A9DD38F5-EB54-A545-9838-5D7F056083CB}"/>
          </ac:spMkLst>
        </pc:spChg>
        <pc:spChg chg="mod">
          <ac:chgData name="Andrew Coe" userId="S::andrew.coe@scouts.org.uk::08964ec2-c859-49fa-b904-452d3a4b7176" providerId="AD" clId="Web-{C6625430-6B37-C082-1893-EB51554763D3}" dt="2024-07-08T10:16:14.263" v="0" actId="20577"/>
          <ac:spMkLst>
            <pc:docMk/>
            <pc:sldMk cId="3674119691" sldId="414"/>
            <ac:spMk id="4" creationId="{D6F19131-A110-3B40-9BFB-EBB102D5F57F}"/>
          </ac:spMkLst>
        </pc:spChg>
      </pc:sldChg>
      <pc:sldChg chg="modSp">
        <pc:chgData name="Andrew Coe" userId="S::andrew.coe@scouts.org.uk::08964ec2-c859-49fa-b904-452d3a4b7176" providerId="AD" clId="Web-{C6625430-6B37-C082-1893-EB51554763D3}" dt="2024-07-08T10:16:35.763" v="1" actId="1076"/>
        <pc:sldMkLst>
          <pc:docMk/>
          <pc:sldMk cId="3815584483" sldId="419"/>
        </pc:sldMkLst>
        <pc:spChg chg="mod">
          <ac:chgData name="Andrew Coe" userId="S::andrew.coe@scouts.org.uk::08964ec2-c859-49fa-b904-452d3a4b7176" providerId="AD" clId="Web-{C6625430-6B37-C082-1893-EB51554763D3}" dt="2024-07-08T10:16:35.763" v="1" actId="1076"/>
          <ac:spMkLst>
            <pc:docMk/>
            <pc:sldMk cId="3815584483" sldId="419"/>
            <ac:spMk id="4" creationId="{00000000-0000-0000-0000-000000000000}"/>
          </ac:spMkLst>
        </pc:spChg>
      </pc:sldChg>
      <pc:sldChg chg="modSp">
        <pc:chgData name="Andrew Coe" userId="S::andrew.coe@scouts.org.uk::08964ec2-c859-49fa-b904-452d3a4b7176" providerId="AD" clId="Web-{C6625430-6B37-C082-1893-EB51554763D3}" dt="2024-07-08T10:27:28.640" v="98" actId="20577"/>
        <pc:sldMkLst>
          <pc:docMk/>
          <pc:sldMk cId="2857687399" sldId="420"/>
        </pc:sldMkLst>
        <pc:spChg chg="mod">
          <ac:chgData name="Andrew Coe" userId="S::andrew.coe@scouts.org.uk::08964ec2-c859-49fa-b904-452d3a4b7176" providerId="AD" clId="Web-{C6625430-6B37-C082-1893-EB51554763D3}" dt="2024-07-08T10:27:28.640" v="98" actId="20577"/>
          <ac:spMkLst>
            <pc:docMk/>
            <pc:sldMk cId="2857687399" sldId="420"/>
            <ac:spMk id="2" creationId="{00000000-0000-0000-0000-000000000000}"/>
          </ac:spMkLst>
        </pc:spChg>
        <pc:spChg chg="mod">
          <ac:chgData name="Andrew Coe" userId="S::andrew.coe@scouts.org.uk::08964ec2-c859-49fa-b904-452d3a4b7176" providerId="AD" clId="Web-{C6625430-6B37-C082-1893-EB51554763D3}" dt="2024-07-08T10:26:58.764" v="94" actId="1076"/>
          <ac:spMkLst>
            <pc:docMk/>
            <pc:sldMk cId="2857687399" sldId="420"/>
            <ac:spMk id="3" creationId="{00000000-0000-0000-0000-000000000000}"/>
          </ac:spMkLst>
        </pc:spChg>
      </pc:sldChg>
      <pc:sldChg chg="del">
        <pc:chgData name="Andrew Coe" userId="S::andrew.coe@scouts.org.uk::08964ec2-c859-49fa-b904-452d3a4b7176" providerId="AD" clId="Web-{C6625430-6B37-C082-1893-EB51554763D3}" dt="2024-07-08T10:26:07.387" v="90"/>
        <pc:sldMkLst>
          <pc:docMk/>
          <pc:sldMk cId="1107387678" sldId="421"/>
        </pc:sldMkLst>
      </pc:sldChg>
      <pc:sldChg chg="modNotes">
        <pc:chgData name="Andrew Coe" userId="S::andrew.coe@scouts.org.uk::08964ec2-c859-49fa-b904-452d3a4b7176" providerId="AD" clId="Web-{C6625430-6B37-C082-1893-EB51554763D3}" dt="2024-07-08T10:30:02.003" v="200"/>
        <pc:sldMkLst>
          <pc:docMk/>
          <pc:sldMk cId="2495053854" sldId="422"/>
        </pc:sldMkLst>
      </pc:sldChg>
      <pc:sldChg chg="modSp add ord replId modNotes">
        <pc:chgData name="Andrew Coe" userId="S::andrew.coe@scouts.org.uk::08964ec2-c859-49fa-b904-452d3a4b7176" providerId="AD" clId="Web-{C6625430-6B37-C082-1893-EB51554763D3}" dt="2024-07-08T10:22:35.507" v="35" actId="1076"/>
        <pc:sldMkLst>
          <pc:docMk/>
          <pc:sldMk cId="1763875494" sldId="438"/>
        </pc:sldMkLst>
        <pc:spChg chg="mod">
          <ac:chgData name="Andrew Coe" userId="S::andrew.coe@scouts.org.uk::08964ec2-c859-49fa-b904-452d3a4b7176" providerId="AD" clId="Web-{C6625430-6B37-C082-1893-EB51554763D3}" dt="2024-07-08T10:22:35.507" v="35" actId="1076"/>
          <ac:spMkLst>
            <pc:docMk/>
            <pc:sldMk cId="1763875494" sldId="438"/>
            <ac:spMk id="2" creationId="{51405199-2E68-2D4E-A69D-4823DA61E3BA}"/>
          </ac:spMkLst>
        </pc:spChg>
      </pc:sldChg>
      <pc:sldChg chg="modSp add replId modNotes">
        <pc:chgData name="Andrew Coe" userId="S::andrew.coe@scouts.org.uk::08964ec2-c859-49fa-b904-452d3a4b7176" providerId="AD" clId="Web-{C6625430-6B37-C082-1893-EB51554763D3}" dt="2024-07-08T10:25:35.965" v="89"/>
        <pc:sldMkLst>
          <pc:docMk/>
          <pc:sldMk cId="979759520" sldId="439"/>
        </pc:sldMkLst>
        <pc:spChg chg="mod">
          <ac:chgData name="Andrew Coe" userId="S::andrew.coe@scouts.org.uk::08964ec2-c859-49fa-b904-452d3a4b7176" providerId="AD" clId="Web-{C6625430-6B37-C082-1893-EB51554763D3}" dt="2024-07-08T10:24:32.385" v="50" actId="20577"/>
          <ac:spMkLst>
            <pc:docMk/>
            <pc:sldMk cId="979759520" sldId="439"/>
            <ac:spMk id="2" creationId="{51405199-2E68-2D4E-A69D-4823DA61E3BA}"/>
          </ac:spMkLst>
        </pc:spChg>
      </pc:sldChg>
      <pc:sldChg chg="add modNotes">
        <pc:chgData name="Andrew Coe" userId="S::andrew.coe@scouts.org.uk::08964ec2-c859-49fa-b904-452d3a4b7176" providerId="AD" clId="Web-{C6625430-6B37-C082-1893-EB51554763D3}" dt="2024-07-08T10:30:44.535" v="202"/>
        <pc:sldMkLst>
          <pc:docMk/>
          <pc:sldMk cId="3385318631" sldId="458"/>
        </pc:sldMkLst>
      </pc:sldChg>
    </pc:docChg>
  </pc:docChgLst>
  <pc:docChgLst>
    <pc:chgData name="Andrew Coe" userId="S::andrew.coe@scouts.org.uk::08964ec2-c859-49fa-b904-452d3a4b7176" providerId="AD" clId="Web-{F6AFED01-61D5-2C42-191E-7F41E255E4F3}"/>
    <pc:docChg chg="addSld">
      <pc:chgData name="Andrew Coe" userId="S::andrew.coe@scouts.org.uk::08964ec2-c859-49fa-b904-452d3a4b7176" providerId="AD" clId="Web-{F6AFED01-61D5-2C42-191E-7F41E255E4F3}" dt="2024-07-03T08:14:40.760" v="0"/>
      <pc:docMkLst>
        <pc:docMk/>
      </pc:docMkLst>
      <pc:sldChg chg="add">
        <pc:chgData name="Andrew Coe" userId="S::andrew.coe@scouts.org.uk::08964ec2-c859-49fa-b904-452d3a4b7176" providerId="AD" clId="Web-{F6AFED01-61D5-2C42-191E-7F41E255E4F3}" dt="2024-07-03T08:14:40.760" v="0"/>
        <pc:sldMkLst>
          <pc:docMk/>
          <pc:sldMk cId="3195751655" sldId="437"/>
        </pc:sldMkLst>
      </pc:sldChg>
    </pc:docChg>
  </pc:docChgLst>
  <pc:docChgLst>
    <pc:chgData name="Andrew Coe" userId="S::andrew.coe@scouts.org.uk::08964ec2-c859-49fa-b904-452d3a4b7176" providerId="AD" clId="Web-{9F93B719-09AC-99F0-4135-FFD627473171}"/>
    <pc:docChg chg="delSld modSld">
      <pc:chgData name="Andrew Coe" userId="S::andrew.coe@scouts.org.uk::08964ec2-c859-49fa-b904-452d3a4b7176" providerId="AD" clId="Web-{9F93B719-09AC-99F0-4135-FFD627473171}" dt="2024-07-05T09:15:06.234" v="11" actId="1076"/>
      <pc:docMkLst>
        <pc:docMk/>
      </pc:docMkLst>
      <pc:sldChg chg="modSp del">
        <pc:chgData name="Andrew Coe" userId="S::andrew.coe@scouts.org.uk::08964ec2-c859-49fa-b904-452d3a4b7176" providerId="AD" clId="Web-{9F93B719-09AC-99F0-4135-FFD627473171}" dt="2024-07-05T09:14:20.810" v="3"/>
        <pc:sldMkLst>
          <pc:docMk/>
          <pc:sldMk cId="1518163717" sldId="388"/>
        </pc:sldMkLst>
        <pc:spChg chg="mod">
          <ac:chgData name="Andrew Coe" userId="S::andrew.coe@scouts.org.uk::08964ec2-c859-49fa-b904-452d3a4b7176" providerId="AD" clId="Web-{9F93B719-09AC-99F0-4135-FFD627473171}" dt="2024-07-05T09:14:12.420" v="2" actId="20577"/>
          <ac:spMkLst>
            <pc:docMk/>
            <pc:sldMk cId="1518163717" sldId="388"/>
            <ac:spMk id="13" creationId="{70C7BBBE-EA02-8341-A8EF-960B935FEFEC}"/>
          </ac:spMkLst>
        </pc:spChg>
      </pc:sldChg>
      <pc:sldChg chg="modSp">
        <pc:chgData name="Andrew Coe" userId="S::andrew.coe@scouts.org.uk::08964ec2-c859-49fa-b904-452d3a4b7176" providerId="AD" clId="Web-{9F93B719-09AC-99F0-4135-FFD627473171}" dt="2024-07-05T09:15:06.234" v="11" actId="1076"/>
        <pc:sldMkLst>
          <pc:docMk/>
          <pc:sldMk cId="3674119691" sldId="414"/>
        </pc:sldMkLst>
        <pc:spChg chg="mod">
          <ac:chgData name="Andrew Coe" userId="S::andrew.coe@scouts.org.uk::08964ec2-c859-49fa-b904-452d3a4b7176" providerId="AD" clId="Web-{9F93B719-09AC-99F0-4135-FFD627473171}" dt="2024-07-05T09:15:02.921" v="10" actId="1076"/>
          <ac:spMkLst>
            <pc:docMk/>
            <pc:sldMk cId="3674119691" sldId="414"/>
            <ac:spMk id="3" creationId="{A9DD38F5-EB54-A545-9838-5D7F056083CB}"/>
          </ac:spMkLst>
        </pc:spChg>
        <pc:spChg chg="mod">
          <ac:chgData name="Andrew Coe" userId="S::andrew.coe@scouts.org.uk::08964ec2-c859-49fa-b904-452d3a4b7176" providerId="AD" clId="Web-{9F93B719-09AC-99F0-4135-FFD627473171}" dt="2024-07-05T09:15:06.234" v="11" actId="1076"/>
          <ac:spMkLst>
            <pc:docMk/>
            <pc:sldMk cId="3674119691" sldId="414"/>
            <ac:spMk id="4" creationId="{D6F19131-A110-3B40-9BFB-EBB102D5F57F}"/>
          </ac:spMkLst>
        </pc:spChg>
      </pc:sldChg>
      <pc:sldChg chg="modSp">
        <pc:chgData name="Andrew Coe" userId="S::andrew.coe@scouts.org.uk::08964ec2-c859-49fa-b904-452d3a4b7176" providerId="AD" clId="Web-{9F93B719-09AC-99F0-4135-FFD627473171}" dt="2024-07-05T09:14:33.436" v="9" actId="20577"/>
        <pc:sldMkLst>
          <pc:docMk/>
          <pc:sldMk cId="4036970576" sldId="416"/>
        </pc:sldMkLst>
        <pc:spChg chg="mod">
          <ac:chgData name="Andrew Coe" userId="S::andrew.coe@scouts.org.uk::08964ec2-c859-49fa-b904-452d3a4b7176" providerId="AD" clId="Web-{9F93B719-09AC-99F0-4135-FFD627473171}" dt="2024-07-05T09:14:33.436" v="9" actId="20577"/>
          <ac:spMkLst>
            <pc:docMk/>
            <pc:sldMk cId="4036970576" sldId="416"/>
            <ac:spMk id="3" creationId="{BDCD42A5-8205-E244-8889-895F019FCD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05623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8249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295609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The observer, the runner, the builder</a:t>
            </a:r>
          </a:p>
          <a:p>
            <a:endParaRPr lang="en-US" dirty="0">
              <a:latin typeface="Nunito Sans"/>
            </a:endParaRPr>
          </a:p>
          <a:p>
            <a:r>
              <a:rPr lang="en-US" dirty="0">
                <a:latin typeface="Nunito Sans"/>
              </a:rPr>
              <a:t>(suitable for groups of at least three, approx. 20 minutes)</a:t>
            </a:r>
            <a:endParaRPr lang="en-US" dirty="0"/>
          </a:p>
          <a:p>
            <a:pPr marL="285750" indent="-285750">
              <a:buFont typeface="Arial"/>
              <a:buChar char="•"/>
            </a:pPr>
            <a:r>
              <a:rPr lang="en-US" dirty="0"/>
              <a:t>Split the group into teams of three. In each team, you’ll be assigning different roles. One person in the team should play the role of the ‘observer’. They will be given an object such as a drawing, or a model built from Lego. Another person should play the role of the ‘builder’ or ‘artist’. They have to recreate what the observer is looking at, and shouldn’t be able to see the object at all. The third and final person should play the role of the ‘runner’, who can alternate between the two.</a:t>
            </a:r>
          </a:p>
          <a:p>
            <a:pPr marL="285750" indent="-285750">
              <a:buFont typeface="Arial"/>
              <a:buChar char="•"/>
            </a:pPr>
            <a:r>
              <a:rPr lang="en-US" dirty="0"/>
              <a:t>The observer can only give verbal descriptions of their object to the runner. They should not be able to see the object.</a:t>
            </a:r>
          </a:p>
          <a:p>
            <a:pPr marL="285750" indent="-285750">
              <a:buFont typeface="Arial"/>
              <a:buChar char="•"/>
            </a:pPr>
            <a:r>
              <a:rPr lang="en-US" dirty="0"/>
              <a:t>The runner must repeat the description to the builder or artist. Again, the runner should not be able to see what they begin to build or draw. The builder cannot ask questions for clarification.</a:t>
            </a:r>
          </a:p>
          <a:p>
            <a:pPr marL="285750" indent="-285750">
              <a:buFont typeface="Arial"/>
              <a:buChar char="•"/>
            </a:pPr>
            <a:r>
              <a:rPr lang="en-US" dirty="0"/>
              <a:t>When the runner has finished relaying information and the builder has finished recreating the object, the observer should reveal the object they were describing. The builder or artist should then reveal their recreation.</a:t>
            </a:r>
          </a:p>
          <a:p>
            <a:pPr marL="285750" indent="-285750">
              <a:buFont typeface="Arial"/>
              <a:buChar char="•"/>
            </a:pPr>
            <a:r>
              <a:rPr lang="en-US" dirty="0"/>
              <a:t>Regroup to discuss the results of the game. What was difficult about the task? Was it challenging to give a verbal description of a physical object or drawing? What about passing that description on to another person? How about recreating something with only verbal instructions to go on?</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5635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I do, we do, you do</a:t>
            </a:r>
          </a:p>
          <a:p>
            <a:endParaRPr lang="en-US" dirty="0"/>
          </a:p>
          <a:p>
            <a:r>
              <a:rPr lang="en-US" dirty="0">
                <a:latin typeface="Nunito Sans"/>
              </a:rPr>
              <a:t>(suitable for groups of all sizes, approx. 25 minutes)</a:t>
            </a:r>
          </a:p>
          <a:p>
            <a:pPr marL="171450" indent="-171450">
              <a:buFont typeface="Calibri"/>
              <a:buChar char="-"/>
            </a:pPr>
            <a:r>
              <a:rPr lang="en-US" dirty="0">
                <a:latin typeface="Nunito Sans"/>
              </a:rPr>
              <a:t>Give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Nunito Sans"/>
              </a:rPr>
              <a:t>a </a:t>
            </a:r>
            <a:r>
              <a:rPr lang="en-US" dirty="0">
                <a:latin typeface="Nunito Sans"/>
              </a:rPr>
              <a:t>strawberry lace, and show them how to tie a knot with it.</a:t>
            </a:r>
          </a:p>
          <a:p>
            <a:pPr marL="171450" indent="-171450">
              <a:buFont typeface="Calibri"/>
              <a:buChar char="-"/>
            </a:pPr>
            <a:r>
              <a:rPr lang="en-US" dirty="0"/>
              <a:t>Next,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to </a:t>
            </a:r>
            <a:r>
              <a:rPr lang="en-US" dirty="0"/>
              <a:t>fasten their own knots, instead of just observing you. They should all do this at the same time, creating the knot together. Finally, they should attempt to fasten the knot on their own.</a:t>
            </a:r>
          </a:p>
          <a:p>
            <a:pPr marL="171450" indent="-171450">
              <a:buFont typeface="Calibri"/>
              <a:buChar char="-"/>
            </a:pPr>
            <a:r>
              <a:rPr lang="en-US" dirty="0"/>
              <a:t>This activity teaches the method of ‘I do, we do, and you do’. Once you have tried all methods, regroup and discuss the points below.</a:t>
            </a:r>
          </a:p>
          <a:p>
            <a:endParaRPr lang="en-US" dirty="0">
              <a:latin typeface="Nunito Sans"/>
            </a:endParaRPr>
          </a:p>
          <a:p>
            <a:r>
              <a:rPr lang="en-US" dirty="0">
                <a:latin typeface="Nunito Sans"/>
              </a:rPr>
              <a:t>All methods described have both advantages and disadvantages</a:t>
            </a:r>
          </a:p>
          <a:p>
            <a:pPr marL="171450" indent="-171450">
              <a:buFont typeface="Calibri"/>
              <a:buChar char="-"/>
            </a:pPr>
            <a:r>
              <a:rPr lang="en-US" dirty="0">
                <a:latin typeface="Nunito Sans"/>
              </a:rPr>
              <a:t>talking something through gets a message across to lots of people at once, but often misses out on detail</a:t>
            </a:r>
          </a:p>
          <a:p>
            <a:pPr marL="171450" indent="-171450">
              <a:buFont typeface="Calibri"/>
              <a:buChar char="-"/>
            </a:pPr>
            <a:r>
              <a:rPr lang="en-US" dirty="0"/>
              <a:t>using a diagram or paper copy ensures that everyone gets the same message</a:t>
            </a:r>
          </a:p>
          <a:p>
            <a:pPr marL="171450" indent="-171450">
              <a:buFont typeface="Calibri"/>
              <a:buChar char="-"/>
            </a:pPr>
            <a:r>
              <a:rPr lang="en-US" dirty="0">
                <a:latin typeface="Nunito Sans"/>
              </a:rPr>
              <a:t>demonstrating a skill or technique has visual impact, but you can only use this technique in small groups</a:t>
            </a:r>
          </a:p>
          <a:p>
            <a:pPr marL="171450" indent="-171450">
              <a:buFont typeface="Calibri"/>
              <a:buChar char="-"/>
            </a:pPr>
            <a:r>
              <a:rPr lang="en-US" dirty="0">
                <a:latin typeface="Nunito Sans"/>
              </a:rPr>
              <a:t>demonstrating with material has additional visual impact</a:t>
            </a:r>
          </a:p>
          <a:p>
            <a:pPr marL="171450" indent="-171450">
              <a:buFont typeface="Calibri"/>
              <a:buChar char="-"/>
            </a:pPr>
            <a:r>
              <a:rPr lang="en-US" dirty="0">
                <a:latin typeface="Nunito Sans"/>
              </a:rPr>
              <a:t>in terms of learning, demonstrating something by doing has more effect than merely seeing or listening to something</a:t>
            </a:r>
          </a:p>
          <a:p>
            <a:pPr marL="171450" indent="-171450">
              <a:buFont typeface="Calibri"/>
              <a:buChar char="-"/>
            </a:pPr>
            <a:r>
              <a:rPr lang="en-US" dirty="0">
                <a:latin typeface="Nunito Sans"/>
              </a:rPr>
              <a:t>in general, younger members respond better to doing something simple with </a:t>
            </a:r>
            <a:r>
              <a:rPr lang="en-US" dirty="0" err="1">
                <a:latin typeface="Nunito Sans"/>
              </a:rPr>
              <a:t>coloured</a:t>
            </a:r>
            <a:r>
              <a:rPr lang="en-US" dirty="0">
                <a:latin typeface="Nunito Sans"/>
              </a:rPr>
              <a:t> bits and pieces</a:t>
            </a:r>
          </a:p>
          <a:p>
            <a:pPr marL="171450" indent="-171450">
              <a:buFont typeface="Calibri"/>
              <a:buChar char="-"/>
            </a:pPr>
            <a:r>
              <a:rPr lang="en-US" dirty="0">
                <a:latin typeface="Nunito Sans"/>
              </a:rPr>
              <a:t>as members get older, written and printed material can be useful</a:t>
            </a:r>
          </a:p>
          <a:p>
            <a:pPr marL="171450" indent="-171450">
              <a:buFont typeface="Calibri"/>
              <a:buChar char="-"/>
            </a:pPr>
            <a:r>
              <a:rPr lang="en-US" dirty="0">
                <a:latin typeface="Nunito Sans"/>
              </a:rPr>
              <a:t>talking to groups has its limitations with any age group, but can be essential in describing the rules of games (as long as they are simple)</a:t>
            </a:r>
          </a:p>
          <a:p>
            <a:pPr marL="171450" indent="-171450">
              <a:buFont typeface="Calibri"/>
              <a:buChar char="-"/>
            </a:pPr>
            <a:r>
              <a:rPr lang="en-US" dirty="0">
                <a:latin typeface="Nunito Sans"/>
              </a:rPr>
              <a:t>small groups lend themselves to demonstrations and tend to respond well to a hands-on approach to learning</a:t>
            </a:r>
          </a:p>
          <a:p>
            <a:pPr marL="171450" indent="-171450">
              <a:buFont typeface="Calibri"/>
              <a:buChar char="-"/>
            </a:pPr>
            <a:r>
              <a:rPr lang="en-US" dirty="0">
                <a:latin typeface="Nunito Sans"/>
              </a:rPr>
              <a:t>larger groups require visual aids that everyone can see, such as slides, </a:t>
            </a:r>
            <a:r>
              <a:rPr lang="en-US" dirty="0" smtClean="0">
                <a:latin typeface="Nunito Sans"/>
              </a:rPr>
              <a:t>Over Head Projectors </a:t>
            </a:r>
            <a:r>
              <a:rPr lang="en-US" dirty="0">
                <a:latin typeface="Nunito Sans"/>
              </a:rPr>
              <a:t>or PowerPoint presentations, along with a simple and effective verbal message</a:t>
            </a:r>
          </a:p>
          <a:p>
            <a:pPr marL="171450" indent="-171450">
              <a:buFont typeface="Calibri"/>
              <a:buChar char="-"/>
            </a:pPr>
            <a:r>
              <a:rPr lang="en-US" dirty="0">
                <a:latin typeface="Nunito Sans"/>
              </a:rPr>
              <a:t>leadership is easier to do effectively in a small group, especially if everyone is involved in doing things themselves and taking an active role</a:t>
            </a:r>
          </a:p>
          <a:p>
            <a:pPr marL="171450" indent="-171450">
              <a:buFont typeface="Calibri"/>
              <a:buChar char="-"/>
            </a:pPr>
            <a:r>
              <a:rPr lang="en-US" dirty="0">
                <a:latin typeface="Nunito Sans"/>
              </a:rPr>
              <a:t>the larger the group, the more difficult teaching becomes, as boredom and disinterest become issues</a:t>
            </a:r>
          </a:p>
          <a:p>
            <a:pPr marL="171450" indent="-171450">
              <a:buFont typeface="Calibri"/>
              <a:buChar char="-"/>
            </a:pPr>
            <a:r>
              <a:rPr lang="en-US" dirty="0">
                <a:latin typeface="Nunito Sans"/>
              </a:rPr>
              <a:t>using directed questions could be useful, but remember not to pick on any one member all the time</a:t>
            </a:r>
          </a:p>
          <a:p>
            <a:pPr marL="171450" indent="-171450">
              <a:buFont typeface="Calibri"/>
              <a:buChar char="-"/>
            </a:pPr>
            <a:r>
              <a:rPr lang="en-US" dirty="0">
                <a:latin typeface="Nunito Sans"/>
              </a:rPr>
              <a:t>if boredom and disinterest are becoming a problem, maybe you need to rethink the method you're using to get your message across (How can you bounce back? Is there a different way you could approach things?)</a:t>
            </a:r>
          </a:p>
          <a:p>
            <a:r>
              <a:rPr lang="en-US" dirty="0" smtClean="0">
                <a:latin typeface="Nunito Sans"/>
              </a:rPr>
              <a:t>Scout</a:t>
            </a:r>
            <a:r>
              <a:rPr lang="en-US" baseline="0" dirty="0" smtClean="0">
                <a:latin typeface="Nunito Sans"/>
              </a:rPr>
              <a:t> </a:t>
            </a:r>
            <a:r>
              <a:rPr lang="en-US" dirty="0" smtClean="0">
                <a:latin typeface="Nunito Sans"/>
              </a:rPr>
              <a:t>Young Leaders using </a:t>
            </a:r>
            <a:r>
              <a:rPr lang="en-US" dirty="0">
                <a:latin typeface="Nunito Sans"/>
              </a:rPr>
              <a:t>the different colours of the different sweets.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endParaRPr lang="en-US" b="1" dirty="0" smtClean="0">
              <a:latin typeface="Nunito Sans"/>
            </a:endParaRPr>
          </a:p>
          <a:p>
            <a:r>
              <a:rPr lang="en-US" b="1" dirty="0" smtClean="0">
                <a:latin typeface="Nunito Sans"/>
              </a:rPr>
              <a:t>Top tip:</a:t>
            </a:r>
            <a:r>
              <a:rPr lang="en-US" dirty="0" smtClean="0">
                <a:latin typeface="Nunito Sans"/>
              </a:rPr>
              <a:t> teaching sign language instead of knots can be another good way to cover this method. Alternatively, you could use </a:t>
            </a:r>
            <a:r>
              <a:rPr lang="en-US" dirty="0" err="1" smtClean="0">
                <a:latin typeface="Nunito Sans"/>
              </a:rPr>
              <a:t>Smarties</a:t>
            </a:r>
            <a:r>
              <a:rPr lang="en-US" dirty="0" smtClean="0">
                <a:latin typeface="Nunito Sans"/>
              </a:rPr>
              <a:t> instead of strawberry laces, by demonstrating a pattern to the 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could </a:t>
            </a:r>
            <a:r>
              <a:rPr lang="en-US" dirty="0">
                <a:latin typeface="Nunito Sans"/>
              </a:rPr>
              <a:t>attempt to create the pattern at the same time as you, and then attempt to do it themselves from memory. The message remains the same.</a:t>
            </a: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99591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Task:</a:t>
            </a:r>
          </a:p>
          <a:p>
            <a:endParaRPr lang="en-US" dirty="0">
              <a:latin typeface="Calibri"/>
              <a:cs typeface="Calibri"/>
            </a:endParaRPr>
          </a:p>
          <a:p>
            <a:r>
              <a:rPr lang="en-US" dirty="0">
                <a:latin typeface="Calibri"/>
                <a:cs typeface="Calibri"/>
              </a:rPr>
              <a:t>Ask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Calibri"/>
                <a:cs typeface="Calibri"/>
              </a:rPr>
              <a:t>to</a:t>
            </a:r>
            <a:r>
              <a:rPr lang="en-US" dirty="0">
                <a:latin typeface="Calibri"/>
                <a:cs typeface="Calibri"/>
              </a:rPr>
              <a:t> reflect and answer the following questions on their own before sharing as a group:</a:t>
            </a:r>
          </a:p>
          <a:p>
            <a:pPr marL="228600" indent="-228600">
              <a:buAutoNum type="arabicPeriod"/>
            </a:pPr>
            <a:r>
              <a:rPr lang="en-US" dirty="0">
                <a:latin typeface="Calibri"/>
                <a:cs typeface="Calibri"/>
              </a:rPr>
              <a:t>What is one thing I am going to take away from today's session which I can implement into my section?</a:t>
            </a:r>
          </a:p>
          <a:p>
            <a:pPr marL="228600" indent="-228600">
              <a:buAutoNum type="arabicPeriod"/>
            </a:pPr>
            <a:r>
              <a:rPr lang="en-US" dirty="0">
                <a:latin typeface="Calibri"/>
                <a:cs typeface="Calibri"/>
              </a:rPr>
              <a:t>What is one way I like to learn that might help young people?</a:t>
            </a:r>
          </a:p>
          <a:p>
            <a:pPr marL="228600" indent="-228600">
              <a:buAutoNum type="arabicPeriod"/>
            </a:pPr>
            <a:r>
              <a:rPr lang="en-US" dirty="0">
                <a:latin typeface="Calibri"/>
                <a:cs typeface="Calibri"/>
              </a:rPr>
              <a:t>Is there anything you want to learn more about following today's session?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9240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196870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242102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Nunito Sans"/>
              </a:rPr>
              <a:t>Module C </a:t>
            </a:r>
          </a:p>
        </p:txBody>
      </p:sp>
      <p:sp>
        <p:nvSpPr>
          <p:cNvPr id="3" name="Text Placeholder 2"/>
          <p:cNvSpPr>
            <a:spLocks noGrp="1"/>
          </p:cNvSpPr>
          <p:nvPr>
            <p:ph type="body" sz="quarter" idx="10"/>
          </p:nvPr>
        </p:nvSpPr>
        <p:spPr>
          <a:xfrm>
            <a:off x="571845" y="933912"/>
            <a:ext cx="11257482" cy="4502943"/>
          </a:xfrm>
        </p:spPr>
        <p:txBody>
          <a:bodyPr vert="horz" lIns="0" tIns="0" rIns="0" bIns="0" rtlCol="0" anchor="t">
            <a:noAutofit/>
          </a:bodyPr>
          <a:lstStyle/>
          <a:p>
            <a:pPr marL="0" lvl="1" indent="0">
              <a:lnSpc>
                <a:spcPct val="100000"/>
              </a:lnSpc>
              <a:buNone/>
            </a:pPr>
            <a:r>
              <a:rPr lang="en-GB" sz="3600" dirty="0">
                <a:solidFill>
                  <a:srgbClr val="003A82"/>
                </a:solidFill>
                <a:latin typeface="Nunito Sans Black" panose="00000A00000000000000" pitchFamily="2" charset="0"/>
              </a:rPr>
              <a:t>Active learning </a:t>
            </a:r>
            <a:r>
              <a:rPr lang="en-GB" sz="3600" dirty="0" smtClean="0">
                <a:solidFill>
                  <a:srgbClr val="003A82"/>
                </a:solidFill>
                <a:latin typeface="Nunito Sans Black" panose="00000A00000000000000" pitchFamily="2" charset="0"/>
              </a:rPr>
              <a:t>strategies</a:t>
            </a:r>
          </a:p>
          <a:p>
            <a:pPr marL="0" lvl="1" indent="0">
              <a:lnSpc>
                <a:spcPct val="100000"/>
              </a:lnSpc>
              <a:buNone/>
            </a:pPr>
            <a:endParaRPr lang="en-GB" sz="800" dirty="0">
              <a:latin typeface="Nunito Sans"/>
            </a:endParaRPr>
          </a:p>
          <a:p>
            <a:pPr marL="10795"/>
            <a:r>
              <a:rPr lang="en-GB" dirty="0">
                <a:latin typeface="+mn-lt"/>
              </a:rPr>
              <a:t>There are several benefits to employing active learning strategies in your session that aid the development of young people in a variety of age groups:</a:t>
            </a:r>
          </a:p>
          <a:p>
            <a:pPr marL="10795"/>
            <a:endParaRPr lang="en-GB" dirty="0">
              <a:latin typeface="+mn-lt"/>
            </a:endParaRPr>
          </a:p>
          <a:p>
            <a:pPr marL="296545" lvl="0" indent="-285750">
              <a:buFont typeface="Arial" panose="020B0604020202020204" pitchFamily="34" charset="0"/>
              <a:buChar char="•"/>
            </a:pPr>
            <a:r>
              <a:rPr lang="en-GB" dirty="0">
                <a:latin typeface="+mn-lt"/>
              </a:rPr>
              <a:t>Create lifelong learners </a:t>
            </a:r>
          </a:p>
          <a:p>
            <a:pPr marL="296545" lvl="0" indent="-285750">
              <a:buFont typeface="Arial" panose="020B0604020202020204" pitchFamily="34" charset="0"/>
              <a:buChar char="•"/>
            </a:pPr>
            <a:r>
              <a:rPr lang="en-GB" dirty="0">
                <a:latin typeface="+mn-lt"/>
              </a:rPr>
              <a:t>Provide students with greater control over their learning</a:t>
            </a:r>
          </a:p>
          <a:p>
            <a:pPr marL="296545" indent="-285750">
              <a:buFont typeface="Arial" panose="020B0604020202020204" pitchFamily="34" charset="0"/>
              <a:buChar char="•"/>
            </a:pPr>
            <a:r>
              <a:rPr lang="en-GB" dirty="0">
                <a:latin typeface="+mn-lt"/>
              </a:rPr>
              <a:t>Encourage students to stay focused on their learning </a:t>
            </a:r>
          </a:p>
          <a:p>
            <a:pPr marL="296545" lvl="0" indent="-285750">
              <a:buFont typeface="Arial" panose="020B0604020202020204" pitchFamily="34" charset="0"/>
              <a:buChar char="•"/>
            </a:pPr>
            <a:r>
              <a:rPr lang="en-GB" dirty="0">
                <a:latin typeface="+mn-lt"/>
              </a:rPr>
              <a:t>Improve a student’s enthusiasm for their studies </a:t>
            </a:r>
          </a:p>
          <a:p>
            <a:pPr marL="296545" indent="-285750">
              <a:buFont typeface="Arial" panose="020B0604020202020204" pitchFamily="34" charset="0"/>
              <a:buChar char="•"/>
            </a:pPr>
            <a:r>
              <a:rPr lang="en-GB" dirty="0">
                <a:latin typeface="+mn-lt"/>
              </a:rPr>
              <a:t>Make a topic more intellectually exciting </a:t>
            </a:r>
          </a:p>
          <a:p>
            <a:pPr marL="296545" lvl="0" indent="-285750">
              <a:buFont typeface="Arial" panose="020B0604020202020204" pitchFamily="34" charset="0"/>
              <a:buChar char="•"/>
            </a:pPr>
            <a:r>
              <a:rPr lang="en-GB" dirty="0">
                <a:latin typeface="+mn-lt"/>
              </a:rPr>
              <a:t>Allow students to participate at a higher level of academic discussion</a:t>
            </a:r>
          </a:p>
          <a:p>
            <a:pPr marL="296545" indent="-285750">
              <a:buFont typeface="Arial" panose="020B0604020202020204" pitchFamily="34" charset="0"/>
              <a:buChar char="•"/>
            </a:pPr>
            <a:r>
              <a:rPr lang="en-GB" dirty="0">
                <a:latin typeface="+mn-lt"/>
              </a:rPr>
              <a:t>Provide unparalleled support and a more rounded education </a:t>
            </a:r>
          </a:p>
          <a:p>
            <a:pPr marL="296545" indent="-285750">
              <a:buFont typeface="Arial" panose="020B0604020202020204" pitchFamily="34" charset="0"/>
              <a:buChar char="•"/>
            </a:pPr>
            <a:r>
              <a:rPr lang="en-GB" dirty="0">
                <a:latin typeface="+mn-lt"/>
              </a:rPr>
              <a:t>Prepare students of any age for future employment </a:t>
            </a:r>
          </a:p>
          <a:p>
            <a:pPr marL="296545" lvl="0" indent="-285750">
              <a:buFont typeface="Arial" panose="020B0604020202020204" pitchFamily="34" charset="0"/>
              <a:buChar char="•"/>
            </a:pPr>
            <a:r>
              <a:rPr lang="en-GB" dirty="0">
                <a:latin typeface="+mn-lt"/>
              </a:rPr>
              <a:t>Improve collaboration</a:t>
            </a:r>
          </a:p>
          <a:p>
            <a:pPr marL="10795"/>
            <a:endParaRPr lang="en-GB" dirty="0"/>
          </a:p>
        </p:txBody>
      </p:sp>
    </p:spTree>
    <p:extLst>
      <p:ext uri="{BB962C8B-B14F-4D97-AF65-F5344CB8AC3E}">
        <p14:creationId xmlns:p14="http://schemas.microsoft.com/office/powerpoint/2010/main" val="285768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Final reflections….</a:t>
            </a:r>
          </a:p>
        </p:txBody>
      </p:sp>
    </p:spTree>
    <p:extLst>
      <p:ext uri="{BB962C8B-B14F-4D97-AF65-F5344CB8AC3E}">
        <p14:creationId xmlns:p14="http://schemas.microsoft.com/office/powerpoint/2010/main" val="249505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827209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169043"/>
            <a:ext cx="6791901" cy="461665"/>
          </a:xfrm>
          <a:prstGeom prst="rect">
            <a:avLst/>
          </a:prstGeom>
        </p:spPr>
        <p:txBody>
          <a:bodyPr wrap="square">
            <a:spAutoFit/>
          </a:bodyPr>
          <a:lstStyle/>
          <a:p>
            <a:pPr marL="10800" lvl="0">
              <a:buSzPts val="1625"/>
            </a:pPr>
            <a:r>
              <a:rPr lang="en-GB" sz="2400"/>
              <a:t>Module C – That’s the way to do it</a:t>
            </a:r>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smtClean="0">
                <a:solidFill>
                  <a:srgbClr val="003A82"/>
                </a:solidFill>
                <a:latin typeface="Nunito Sans Black"/>
              </a:rPr>
              <a:t>Welcome</a:t>
            </a:r>
            <a:endParaRPr lang="en-GB" sz="4000" dirty="0" smtClean="0">
              <a:solidFill>
                <a:srgbClr val="003A82"/>
              </a:solidFill>
            </a:endParaRPr>
          </a:p>
          <a:p>
            <a:pPr marL="0" lvl="1" indent="0">
              <a:buClr>
                <a:srgbClr val="003A82"/>
              </a:buClr>
              <a:buNone/>
            </a:pPr>
            <a:endParaRPr lang="en-GB" dirty="0">
              <a:solidFill>
                <a:srgbClr val="003A82"/>
              </a:solidFill>
            </a:endParaRPr>
          </a:p>
          <a:p>
            <a:pPr marL="10795" indent="0">
              <a:buNone/>
            </a:pPr>
            <a:r>
              <a:rPr lang="en-GB" dirty="0" smtClean="0">
                <a:solidFill>
                  <a:srgbClr val="003A82"/>
                </a:solidFill>
                <a:latin typeface="+mn-lt"/>
              </a:rPr>
              <a:t>By the end of this session you will:</a:t>
            </a:r>
            <a:endParaRPr lang="en-GB" dirty="0">
              <a:solidFill>
                <a:srgbClr val="003A82"/>
              </a:solidFill>
              <a:latin typeface="+mn-lt"/>
            </a:endParaRPr>
          </a:p>
          <a:p>
            <a:pPr marL="132715" indent="-121920">
              <a:lnSpc>
                <a:spcPct val="150000"/>
              </a:lnSpc>
            </a:pPr>
            <a:r>
              <a:rPr lang="en-GB" dirty="0">
                <a:solidFill>
                  <a:srgbClr val="003A82"/>
                </a:solidFill>
                <a:latin typeface="+mn-lt"/>
              </a:rPr>
              <a:t>Understand and be able to talk about how young people learn effectively</a:t>
            </a:r>
          </a:p>
          <a:p>
            <a:pPr marL="132715" indent="-121920">
              <a:lnSpc>
                <a:spcPct val="150000"/>
              </a:lnSpc>
            </a:pPr>
            <a:r>
              <a:rPr lang="en-GB" dirty="0">
                <a:solidFill>
                  <a:srgbClr val="003A82"/>
                </a:solidFill>
                <a:latin typeface="+mn-lt"/>
              </a:rPr>
              <a:t>Demonstrate an ability to pass on skills to younger people</a:t>
            </a:r>
          </a:p>
          <a:p>
            <a:pPr marL="132715" indent="-121920">
              <a:lnSpc>
                <a:spcPct val="150000"/>
              </a:lnSpc>
            </a:pPr>
            <a:r>
              <a:rPr lang="en-GB" dirty="0">
                <a:solidFill>
                  <a:srgbClr val="003A82"/>
                </a:solidFill>
                <a:latin typeface="+mn-lt"/>
              </a:rPr>
              <a:t>Understand and talk about different learning styles</a:t>
            </a:r>
          </a:p>
          <a:p>
            <a:pPr marL="132715" indent="-121920">
              <a:lnSpc>
                <a:spcPct val="150000"/>
              </a:lnSpc>
            </a:pPr>
            <a:r>
              <a:rPr lang="en-GB" dirty="0">
                <a:solidFill>
                  <a:srgbClr val="003A82"/>
                </a:solidFill>
                <a:latin typeface="+mn-lt"/>
              </a:rPr>
              <a:t>Have confidence in using different training techniques</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83030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214466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1402410"/>
            <a:ext cx="7045687" cy="1354217"/>
          </a:xfrm>
        </p:spPr>
        <p:txBody>
          <a:bodyPr/>
          <a:lstStyle/>
          <a:p>
            <a:r>
              <a:rPr lang="en-US"/>
              <a:t>Ways to teach skills…</a:t>
            </a:r>
          </a:p>
        </p:txBody>
      </p:sp>
    </p:spTree>
    <p:extLst>
      <p:ext uri="{BB962C8B-B14F-4D97-AF65-F5344CB8AC3E}">
        <p14:creationId xmlns:p14="http://schemas.microsoft.com/office/powerpoint/2010/main" val="356691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9DD38F5-EB54-A545-9838-5D7F056083CB}"/>
              </a:ext>
            </a:extLst>
          </p:cNvPr>
          <p:cNvSpPr>
            <a:spLocks noGrp="1"/>
          </p:cNvSpPr>
          <p:nvPr>
            <p:ph type="body" sz="quarter" idx="12"/>
          </p:nvPr>
        </p:nvSpPr>
        <p:spPr>
          <a:xfrm>
            <a:off x="710149" y="1804192"/>
            <a:ext cx="5132385" cy="4502943"/>
          </a:xfrm>
        </p:spPr>
        <p:txBody>
          <a:bodyPr vert="horz" lIns="0" tIns="0" rIns="0" bIns="0" rtlCol="0" anchor="t">
            <a:noAutofit/>
          </a:bodyPr>
          <a:lstStyle/>
          <a:p>
            <a:pPr marL="0" lvl="0">
              <a:lnSpc>
                <a:spcPct val="100000"/>
              </a:lnSpc>
              <a:spcBef>
                <a:spcPts val="1000"/>
              </a:spcBef>
              <a:buClr>
                <a:srgbClr val="00B050"/>
              </a:buClr>
              <a:buSzPts val="2800"/>
            </a:pPr>
            <a:r>
              <a:rPr lang="en-GB" sz="2400" dirty="0">
                <a:solidFill>
                  <a:srgbClr val="003A82"/>
                </a:solidFill>
                <a:latin typeface="Nunito Sans" pitchFamily="2" charset="77"/>
                <a:ea typeface="Nunito Sans"/>
                <a:cs typeface="Nunito Sans"/>
                <a:sym typeface="Nunito Sans"/>
              </a:rPr>
              <a:t>Young people learn in different ways, some need:  </a:t>
            </a:r>
            <a:r>
              <a:rPr lang="en-GB" sz="2400" dirty="0" smtClean="0">
                <a:solidFill>
                  <a:srgbClr val="003A82"/>
                </a:solidFill>
                <a:latin typeface="Nunito Sans" pitchFamily="2" charset="77"/>
                <a:ea typeface="Nunito Sans"/>
                <a:cs typeface="Nunito Sans"/>
                <a:sym typeface="Nunito Sans"/>
              </a:rPr>
              <a:t>need:</a:t>
            </a:r>
            <a:endParaRPr lang="en-GB" sz="2400" dirty="0" smtClean="0">
              <a:solidFill>
                <a:srgbClr val="003A82"/>
              </a:solidFill>
              <a:latin typeface="Nunito Sans" pitchFamily="2" charset="77"/>
            </a:endParaRPr>
          </a:p>
          <a:p>
            <a:pPr marL="914400" lvl="1" indent="-406400">
              <a:lnSpc>
                <a:spcPct val="100000"/>
              </a:lnSpc>
              <a:spcBef>
                <a:spcPts val="1000"/>
              </a:spcBef>
              <a:buClr>
                <a:srgbClr val="00B050"/>
              </a:buClr>
              <a:buSzPts val="2800"/>
            </a:pPr>
            <a:r>
              <a:rPr lang="en-GB" sz="2400" b="0" dirty="0">
                <a:solidFill>
                  <a:srgbClr val="003A82"/>
                </a:solidFill>
                <a:latin typeface="Nunito Sans"/>
                <a:ea typeface="Nunito Sans"/>
                <a:cs typeface="Nunito Sans"/>
                <a:sym typeface="Nunito Sans"/>
              </a:rPr>
              <a:t>Words or verbal instructions (auditory)</a:t>
            </a:r>
            <a:endParaRPr lang="en-GB" sz="2400" b="0" dirty="0">
              <a:solidFill>
                <a:srgbClr val="003A82"/>
              </a:solidFill>
              <a:latin typeface="Nunito Sans"/>
            </a:endParaRPr>
          </a:p>
          <a:p>
            <a:pPr marL="914400" lvl="1" indent="-406400">
              <a:lnSpc>
                <a:spcPct val="100000"/>
              </a:lnSpc>
              <a:spcBef>
                <a:spcPts val="1000"/>
              </a:spcBef>
              <a:buClr>
                <a:srgbClr val="00B050"/>
              </a:buClr>
              <a:buSzPts val="2800"/>
            </a:pPr>
            <a:r>
              <a:rPr lang="en-GB" sz="2400" b="0" dirty="0" smtClean="0">
                <a:solidFill>
                  <a:srgbClr val="003A82"/>
                </a:solidFill>
                <a:latin typeface="Nunito Sans"/>
                <a:ea typeface="Nunito Sans"/>
                <a:cs typeface="Nunito Sans"/>
                <a:sym typeface="Nunito Sans"/>
              </a:rPr>
              <a:t>Pictures </a:t>
            </a:r>
            <a:r>
              <a:rPr lang="en-GB" sz="2400" b="0" dirty="0">
                <a:solidFill>
                  <a:srgbClr val="003A82"/>
                </a:solidFill>
                <a:latin typeface="Nunito Sans"/>
                <a:ea typeface="Nunito Sans"/>
                <a:cs typeface="Nunito Sans"/>
                <a:sym typeface="Nunito Sans"/>
              </a:rPr>
              <a:t>they can copy (visual)</a:t>
            </a:r>
            <a:endParaRPr lang="en-GB" sz="2400" b="0" dirty="0">
              <a:solidFill>
                <a:srgbClr val="003A82"/>
              </a:solidFill>
              <a:latin typeface="Nunito Sans"/>
            </a:endParaRPr>
          </a:p>
          <a:p>
            <a:pPr marL="914400" lvl="1" indent="-406400">
              <a:lnSpc>
                <a:spcPct val="100000"/>
              </a:lnSpc>
              <a:spcBef>
                <a:spcPts val="1000"/>
              </a:spcBef>
              <a:buClr>
                <a:srgbClr val="00B050"/>
              </a:buClr>
              <a:buSzPts val="2800"/>
            </a:pPr>
            <a:r>
              <a:rPr lang="en-GB" sz="2400" b="0" dirty="0">
                <a:solidFill>
                  <a:srgbClr val="003A82"/>
                </a:solidFill>
                <a:latin typeface="Nunito Sans"/>
                <a:ea typeface="Nunito Sans"/>
                <a:cs typeface="Nunito Sans"/>
                <a:sym typeface="Nunito Sans"/>
              </a:rPr>
              <a:t>A person or video to show them what to do between the pictures (combined)</a:t>
            </a:r>
            <a:endParaRPr lang="en-GB" sz="2400" b="0" dirty="0">
              <a:solidFill>
                <a:srgbClr val="003A82"/>
              </a:solidFill>
              <a:latin typeface="Nunito Sans"/>
              <a:ea typeface="Nunito Sans"/>
              <a:cs typeface="Nunito Sans"/>
            </a:endParaRPr>
          </a:p>
          <a:p>
            <a:pPr marL="914400" lvl="1" indent="-342900">
              <a:lnSpc>
                <a:spcPct val="100000"/>
              </a:lnSpc>
              <a:spcBef>
                <a:spcPts val="1000"/>
              </a:spcBef>
              <a:buClr>
                <a:srgbClr val="00B050"/>
              </a:buClr>
              <a:buSzPts val="1800"/>
              <a:buFont typeface="Nunito Sans"/>
              <a:buChar char="•"/>
            </a:pPr>
            <a:r>
              <a:rPr lang="en-GB" sz="2400" b="0" dirty="0">
                <a:solidFill>
                  <a:srgbClr val="003A82"/>
                </a:solidFill>
                <a:latin typeface="Nunito Sans"/>
                <a:ea typeface="Nunito Sans"/>
                <a:cs typeface="Nunito Sans"/>
                <a:sym typeface="Nunito Sans"/>
              </a:rPr>
              <a:t>Practical examples &amp; ‘doing’ (kinaesthetic)</a:t>
            </a:r>
            <a:endParaRPr lang="en-GB" sz="2400" b="0" dirty="0">
              <a:solidFill>
                <a:srgbClr val="003A82"/>
              </a:solidFill>
              <a:latin typeface="Nunito Sans"/>
              <a:ea typeface="Nunito Sans"/>
              <a:cs typeface="Nunito Sans"/>
            </a:endParaRPr>
          </a:p>
          <a:p>
            <a:pPr marL="10795"/>
            <a:endParaRPr lang="en-GB" sz="2000" dirty="0"/>
          </a:p>
          <a:p>
            <a:pPr marL="10795"/>
            <a:endParaRPr lang="en-US" sz="2000" dirty="0"/>
          </a:p>
        </p:txBody>
      </p:sp>
      <p:sp>
        <p:nvSpPr>
          <p:cNvPr id="4" name="Title 3">
            <a:extLst>
              <a:ext uri="{FF2B5EF4-FFF2-40B4-BE49-F238E27FC236}">
                <a16:creationId xmlns:a16="http://schemas.microsoft.com/office/drawing/2014/main" xmlns="" id="{D6F19131-A110-3B40-9BFB-EBB102D5F57F}"/>
              </a:ext>
            </a:extLst>
          </p:cNvPr>
          <p:cNvSpPr>
            <a:spLocks noGrp="1"/>
          </p:cNvSpPr>
          <p:nvPr>
            <p:ph type="ctrTitle"/>
          </p:nvPr>
        </p:nvSpPr>
        <p:spPr>
          <a:xfrm>
            <a:off x="710150" y="1250662"/>
            <a:ext cx="5132385" cy="369332"/>
          </a:xfrm>
        </p:spPr>
        <p:txBody>
          <a:bodyPr/>
          <a:lstStyle/>
          <a:p>
            <a:r>
              <a:rPr lang="en-US" dirty="0">
                <a:latin typeface="Nunito Sans Black" panose="00000A00000000000000" pitchFamily="2" charset="0"/>
              </a:rPr>
              <a:t>Learning Styles</a:t>
            </a:r>
          </a:p>
        </p:txBody>
      </p:sp>
    </p:spTree>
    <p:extLst>
      <p:ext uri="{BB962C8B-B14F-4D97-AF65-F5344CB8AC3E}">
        <p14:creationId xmlns:p14="http://schemas.microsoft.com/office/powerpoint/2010/main" val="367411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2"/>
          </p:nvPr>
        </p:nvSpPr>
        <p:spPr>
          <a:xfrm>
            <a:off x="710150" y="1645490"/>
            <a:ext cx="5273961" cy="4057148"/>
          </a:xfrm>
        </p:spPr>
        <p:txBody>
          <a:bodyPr/>
          <a:lstStyle/>
          <a:p>
            <a:pPr marL="228600" lvl="0" indent="-228600">
              <a:lnSpc>
                <a:spcPct val="100000"/>
              </a:lnSpc>
              <a:spcBef>
                <a:spcPts val="1000"/>
              </a:spcBef>
              <a:buClr>
                <a:srgbClr val="00B050"/>
              </a:buClr>
              <a:buSzPts val="2800"/>
              <a:buChar char="•"/>
            </a:pPr>
            <a:r>
              <a:rPr lang="en-GB" sz="2400" dirty="0">
                <a:solidFill>
                  <a:srgbClr val="002060"/>
                </a:solidFill>
                <a:latin typeface="Nunito Sans" pitchFamily="2" charset="77"/>
                <a:ea typeface="Nunito Sans"/>
                <a:cs typeface="Nunito Sans"/>
                <a:sym typeface="Nunito Sans"/>
              </a:rPr>
              <a:t>Different learning styles also suit different situations</a:t>
            </a:r>
            <a:endParaRPr lang="en-GB" sz="2400" dirty="0">
              <a:solidFill>
                <a:srgbClr val="002060"/>
              </a:solidFill>
              <a:latin typeface="Nunito Sans" pitchFamily="2" charset="77"/>
            </a:endParaRPr>
          </a:p>
          <a:p>
            <a:pPr marL="228600" lvl="0" indent="-228600">
              <a:lnSpc>
                <a:spcPct val="100000"/>
              </a:lnSpc>
              <a:spcBef>
                <a:spcPts val="1000"/>
              </a:spcBef>
              <a:buClr>
                <a:srgbClr val="00B050"/>
              </a:buClr>
              <a:buSzPts val="2800"/>
              <a:buChar char="•"/>
            </a:pPr>
            <a:r>
              <a:rPr lang="en-GB" sz="2400" dirty="0">
                <a:solidFill>
                  <a:srgbClr val="002060"/>
                </a:solidFill>
                <a:latin typeface="Nunito Sans" pitchFamily="2" charset="77"/>
                <a:ea typeface="Nunito Sans"/>
                <a:cs typeface="Nunito Sans"/>
                <a:sym typeface="Nunito Sans"/>
              </a:rPr>
              <a:t>Which you use depends on:</a:t>
            </a:r>
          </a:p>
          <a:p>
            <a:pPr marL="914400" lvl="1" indent="-406400">
              <a:lnSpc>
                <a:spcPct val="100000"/>
              </a:lnSpc>
              <a:spcBef>
                <a:spcPts val="1000"/>
              </a:spcBef>
              <a:buClr>
                <a:srgbClr val="00B050"/>
              </a:buClr>
              <a:buSzPts val="2800"/>
            </a:pPr>
            <a:r>
              <a:rPr lang="en-GB" sz="2400" dirty="0">
                <a:solidFill>
                  <a:srgbClr val="002060"/>
                </a:solidFill>
                <a:latin typeface="Nunito Sans" pitchFamily="2" charset="77"/>
                <a:ea typeface="Nunito Sans"/>
                <a:cs typeface="Nunito Sans"/>
                <a:sym typeface="Nunito Sans"/>
              </a:rPr>
              <a:t>The activity</a:t>
            </a:r>
          </a:p>
          <a:p>
            <a:pPr marL="914400" lvl="1" indent="-406400">
              <a:lnSpc>
                <a:spcPct val="100000"/>
              </a:lnSpc>
              <a:spcBef>
                <a:spcPts val="1000"/>
              </a:spcBef>
              <a:buClr>
                <a:srgbClr val="00B050"/>
              </a:buClr>
              <a:buSzPts val="2800"/>
            </a:pPr>
            <a:r>
              <a:rPr lang="en-GB" sz="2400" dirty="0">
                <a:solidFill>
                  <a:srgbClr val="002060"/>
                </a:solidFill>
                <a:latin typeface="Nunito Sans" pitchFamily="2" charset="77"/>
                <a:ea typeface="Nunito Sans"/>
                <a:cs typeface="Nunito Sans"/>
                <a:sym typeface="Nunito Sans"/>
              </a:rPr>
              <a:t>The size of your group &amp; they are reacting to you</a:t>
            </a:r>
          </a:p>
          <a:p>
            <a:pPr marL="914400" lvl="1" indent="-406400">
              <a:lnSpc>
                <a:spcPct val="100000"/>
              </a:lnSpc>
              <a:spcBef>
                <a:spcPts val="1000"/>
              </a:spcBef>
              <a:buClr>
                <a:srgbClr val="00B050"/>
              </a:buClr>
              <a:buSzPts val="2800"/>
            </a:pPr>
            <a:r>
              <a:rPr lang="en-GB" sz="2400" dirty="0">
                <a:solidFill>
                  <a:srgbClr val="002060"/>
                </a:solidFill>
                <a:latin typeface="Nunito Sans" pitchFamily="2" charset="77"/>
                <a:ea typeface="Nunito Sans"/>
                <a:cs typeface="Nunito Sans"/>
                <a:sym typeface="Nunito Sans"/>
              </a:rPr>
              <a:t>What equipment you have or are using</a:t>
            </a:r>
            <a:endParaRPr lang="en-GB" sz="2400" dirty="0">
              <a:solidFill>
                <a:srgbClr val="002060"/>
              </a:solidFill>
              <a:latin typeface="Nunito Sans" pitchFamily="2" charset="77"/>
            </a:endParaRPr>
          </a:p>
          <a:p>
            <a:pPr marL="228600" lvl="0" indent="-228600">
              <a:lnSpc>
                <a:spcPct val="100000"/>
              </a:lnSpc>
              <a:spcBef>
                <a:spcPts val="1000"/>
              </a:spcBef>
              <a:buClr>
                <a:srgbClr val="00B050"/>
              </a:buClr>
              <a:buSzPts val="2800"/>
              <a:buChar char="•"/>
            </a:pPr>
            <a:r>
              <a:rPr lang="en-GB" sz="2400" dirty="0">
                <a:solidFill>
                  <a:srgbClr val="002060"/>
                </a:solidFill>
                <a:latin typeface="Nunito Sans" pitchFamily="2" charset="77"/>
                <a:ea typeface="Nunito Sans"/>
                <a:cs typeface="Nunito Sans"/>
                <a:sym typeface="Nunito Sans"/>
              </a:rPr>
              <a:t>They each have advantages and disadvantages</a:t>
            </a:r>
            <a:endParaRPr lang="en-GB" sz="2400" dirty="0">
              <a:solidFill>
                <a:srgbClr val="002060"/>
              </a:solidFill>
              <a:latin typeface="Nunito Sans" pitchFamily="2" charset="77"/>
            </a:endParaRPr>
          </a:p>
          <a:p>
            <a:endParaRPr lang="en-GB" dirty="0"/>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Learning techniques</a:t>
            </a:r>
          </a:p>
        </p:txBody>
      </p:sp>
    </p:spTree>
    <p:extLst>
      <p:ext uri="{BB962C8B-B14F-4D97-AF65-F5344CB8AC3E}">
        <p14:creationId xmlns:p14="http://schemas.microsoft.com/office/powerpoint/2010/main" val="3815584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1175007"/>
            <a:ext cx="9906309" cy="2031325"/>
          </a:xfrm>
        </p:spPr>
        <p:txBody>
          <a:bodyPr/>
          <a:lstStyle/>
          <a:p>
            <a:r>
              <a:rPr lang="en-US">
                <a:latin typeface="Nunito Sans Black"/>
              </a:rPr>
              <a:t>Task 1: </a:t>
            </a:r>
            <a:br>
              <a:rPr lang="en-US">
                <a:latin typeface="Nunito Sans Black"/>
              </a:rPr>
            </a:br>
            <a:r>
              <a:rPr lang="en-US">
                <a:latin typeface="Nunito Sans Black"/>
              </a:rPr>
              <a:t>The observer, the runner, the builder</a:t>
            </a:r>
            <a:endParaRPr lang="en-US"/>
          </a:p>
        </p:txBody>
      </p:sp>
    </p:spTree>
    <p:extLst>
      <p:ext uri="{BB962C8B-B14F-4D97-AF65-F5344CB8AC3E}">
        <p14:creationId xmlns:p14="http://schemas.microsoft.com/office/powerpoint/2010/main" val="176387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1852115"/>
            <a:ext cx="9906309" cy="1354217"/>
          </a:xfrm>
        </p:spPr>
        <p:txBody>
          <a:bodyPr/>
          <a:lstStyle/>
          <a:p>
            <a:r>
              <a:rPr lang="en-US">
                <a:latin typeface="Nunito Sans Black"/>
              </a:rPr>
              <a:t>Task 2:</a:t>
            </a:r>
            <a:br>
              <a:rPr lang="en-US">
                <a:latin typeface="Nunito Sans Black"/>
              </a:rPr>
            </a:br>
            <a:r>
              <a:rPr lang="en-US">
                <a:latin typeface="Nunito Sans Black"/>
              </a:rPr>
              <a:t>I do, we do, you do</a:t>
            </a:r>
            <a:endParaRPr lang="en-US"/>
          </a:p>
        </p:txBody>
      </p:sp>
    </p:spTree>
    <p:extLst>
      <p:ext uri="{BB962C8B-B14F-4D97-AF65-F5344CB8AC3E}">
        <p14:creationId xmlns:p14="http://schemas.microsoft.com/office/powerpoint/2010/main" val="979759520"/>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851A09-981E-4452-8485-0311281437A7}">
  <ds:schemaRefs>
    <ds:schemaRef ds:uri="http://purl.org/dc/elements/1.1/"/>
    <ds:schemaRef ds:uri="http://schemas.microsoft.com/office/2006/metadata/properties"/>
    <ds:schemaRef ds:uri="http://purl.org/dc/terms/"/>
    <ds:schemaRef ds:uri="http://schemas.openxmlformats.org/package/2006/metadata/core-properties"/>
    <ds:schemaRef ds:uri="1ee45288-59b2-43a8-840c-5e95452990ca"/>
    <ds:schemaRef ds:uri="http://schemas.microsoft.com/office/2006/documentManagement/types"/>
    <ds:schemaRef ds:uri="dc55246a-24fe-4e1a-9053-664acc5c9a98"/>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159</TotalTime>
  <Words>305</Words>
  <Application>Microsoft Office PowerPoint</Application>
  <PresentationFormat>Widescreen</PresentationFormat>
  <Paragraphs>132</Paragraphs>
  <Slides>13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Do more. Be more</vt:lpstr>
      <vt:lpstr>Getting to know you...</vt:lpstr>
      <vt:lpstr>Ways to teach skills…</vt:lpstr>
      <vt:lpstr>Learning Styles</vt:lpstr>
      <vt:lpstr>Learning techniques</vt:lpstr>
      <vt:lpstr>Task 1:  The observer, the runner, the builder</vt:lpstr>
      <vt:lpstr>Task 2: I do, we do, you do</vt:lpstr>
      <vt:lpstr>Module C </vt:lpstr>
      <vt:lpstr>Final reflections….</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4</cp:revision>
  <dcterms:created xsi:type="dcterms:W3CDTF">2024-01-29T14:40:33Z</dcterms:created>
  <dcterms:modified xsi:type="dcterms:W3CDTF">2024-08-29T11:17:04Z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